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d3411d35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d3411d35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d3411d35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d3411d35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3c3f900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3c3f90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d3c3f900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d3c3f900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3411d35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d3411d35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d3411d35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d3411d35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d3c3f900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d3c3f900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d3c3f90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d3c3f90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d3411d35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d3411d35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3c3f900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3c3f900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ᎠᎬᏱ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57150" y="11441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1C232"/>
                </a:solidFill>
              </a:rPr>
              <a:t>ᏣᎳᎩ ᎧᏃᎩᏍᎩ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457150" y="1809800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Siyo, siyo, gado usdi dejado?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457150" y="2571750"/>
            <a:ext cx="54033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ᏏᏲ, ᏏᏲ, ᎦᏙ ᎤᏍᏗ ᏕᏣᏙ?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2"/>
          <p:cNvSpPr txBox="1"/>
          <p:nvPr/>
        </p:nvSpPr>
        <p:spPr>
          <a:xfrm>
            <a:off x="457150" y="3213700"/>
            <a:ext cx="61086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_______ dawado, _____ ᏓᏩᏙ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493625" y="4061125"/>
            <a:ext cx="4987500" cy="5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Ginali gesesdi</a:t>
            </a:r>
            <a:r>
              <a:rPr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3851400" y="4147700"/>
            <a:ext cx="31815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ᏗᏗᏃᎩ! ᏌᏊ, ᏔᎵ, ᏦᎢ!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57150" y="11441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1C232"/>
                </a:solidFill>
              </a:rPr>
              <a:t>ᎦᏪᏢᏗ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457150" y="1920175"/>
            <a:ext cx="41622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Michael ᎤᏃᏎᎴ Jane, “ᏥᏲᎵᎦ ᎠᏍᎦᏯ ᏌᏊ ᎠᏓᎭ ᎦᏅᏌᏛᏓ Smith ᏚᏙᎠ. 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Jane ᎤᏛᏁ, “ᎦᏙ ᎤᏍᏗ ᏚᏙᎠ ᏐᎢ ᎧᏅᏍᎨᏂ?”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4801775" y="1926600"/>
            <a:ext cx="3982800" cy="30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unosele-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he/she told him/her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jiyolig-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I know him/her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adaha-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wooden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ganvsadvd-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something used as a leg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udvne-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he/she said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soi-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other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kanvsgen-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leg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87900" y="1172450"/>
            <a:ext cx="2787900" cy="3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ᎠᎬᏱ- </a:t>
            </a:r>
            <a:r>
              <a:rPr lang="en" sz="1200">
                <a:solidFill>
                  <a:srgbClr val="F1C232"/>
                </a:solidFill>
              </a:rPr>
              <a:t>first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ᏣᎳᎩ- </a:t>
            </a:r>
            <a:r>
              <a:rPr lang="en" sz="1200">
                <a:solidFill>
                  <a:srgbClr val="F1C232"/>
                </a:solidFill>
              </a:rPr>
              <a:t>Cherokee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ᎠᏕᎶᏆᏍᏗ- </a:t>
            </a:r>
            <a:r>
              <a:rPr lang="en" sz="1200">
                <a:solidFill>
                  <a:srgbClr val="F1C232"/>
                </a:solidFill>
              </a:rPr>
              <a:t>lesson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ᎢᏓᎴᎾ- </a:t>
            </a:r>
            <a:r>
              <a:rPr lang="en" sz="1200">
                <a:solidFill>
                  <a:srgbClr val="F1C232"/>
                </a:solidFill>
              </a:rPr>
              <a:t>Let’s begin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ᎢᏗᏬᏂ- </a:t>
            </a:r>
            <a:r>
              <a:rPr lang="en" sz="1200">
                <a:solidFill>
                  <a:srgbClr val="F1C232"/>
                </a:solidFill>
              </a:rPr>
              <a:t>let’s speak/talk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Vv- </a:t>
            </a:r>
            <a:r>
              <a:rPr lang="en" sz="1200">
                <a:solidFill>
                  <a:srgbClr val="F1C232"/>
                </a:solidFill>
              </a:rPr>
              <a:t>yes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Ꮭ- </a:t>
            </a:r>
            <a:r>
              <a:rPr lang="en" sz="1200">
                <a:solidFill>
                  <a:srgbClr val="F1C232"/>
                </a:solidFill>
              </a:rPr>
              <a:t>no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ᏓᏩᏙᎠ- </a:t>
            </a:r>
            <a:r>
              <a:rPr lang="en" sz="1200">
                <a:solidFill>
                  <a:srgbClr val="F1C232"/>
                </a:solidFill>
              </a:rPr>
              <a:t>is my name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ᏕᏣᏙᎠ- </a:t>
            </a:r>
            <a:r>
              <a:rPr lang="en" sz="1200">
                <a:solidFill>
                  <a:srgbClr val="F1C232"/>
                </a:solidFill>
              </a:rPr>
              <a:t>is your name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ᏚᏙᎠ- </a:t>
            </a:r>
            <a:r>
              <a:rPr lang="en" sz="1200">
                <a:solidFill>
                  <a:srgbClr val="F1C232"/>
                </a:solidFill>
              </a:rPr>
              <a:t>is his/her name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ᏲᏁᎦ- </a:t>
            </a:r>
            <a:r>
              <a:rPr lang="en" sz="1200">
                <a:solidFill>
                  <a:srgbClr val="F1C232"/>
                </a:solidFill>
              </a:rPr>
              <a:t>Caucasian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ᎬᏗ- </a:t>
            </a:r>
            <a:r>
              <a:rPr lang="en" sz="1200">
                <a:solidFill>
                  <a:srgbClr val="F1C232"/>
                </a:solidFill>
              </a:rPr>
              <a:t>using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ᎦᏙ ᎤᏍᏗ- </a:t>
            </a:r>
            <a:r>
              <a:rPr lang="en" sz="1200">
                <a:solidFill>
                  <a:srgbClr val="F1C232"/>
                </a:solidFill>
              </a:rPr>
              <a:t>What?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ᎤᎬᏫᏳᎯ- </a:t>
            </a:r>
            <a:r>
              <a:rPr lang="en" sz="1200">
                <a:solidFill>
                  <a:srgbClr val="F1C232"/>
                </a:solidFill>
              </a:rPr>
              <a:t>Chief/ leader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ᎠᎹᏰᏟ- </a:t>
            </a:r>
            <a:r>
              <a:rPr lang="en" sz="1200">
                <a:solidFill>
                  <a:srgbClr val="F1C232"/>
                </a:solidFill>
              </a:rPr>
              <a:t>United States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ᎠᏍᎦᏯ- </a:t>
            </a:r>
            <a:r>
              <a:rPr lang="en" sz="1200">
                <a:solidFill>
                  <a:srgbClr val="F1C232"/>
                </a:solidFill>
              </a:rPr>
              <a:t>man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ᎠᎨᏯ- </a:t>
            </a:r>
            <a:r>
              <a:rPr lang="en" sz="1200">
                <a:solidFill>
                  <a:srgbClr val="F1C232"/>
                </a:solidFill>
              </a:rPr>
              <a:t>woman</a:t>
            </a:r>
            <a:endParaRPr sz="12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928050" y="1144125"/>
            <a:ext cx="4461900" cy="3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ᏅᏙ- </a:t>
            </a:r>
            <a:r>
              <a:rPr lang="en" sz="1200">
                <a:solidFill>
                  <a:srgbClr val="F1C232"/>
                </a:solidFill>
              </a:rPr>
              <a:t>sun/moon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ᏭᏪᏙᎴᎢ- </a:t>
            </a:r>
            <a:r>
              <a:rPr lang="en" sz="1200">
                <a:solidFill>
                  <a:srgbClr val="F1C232"/>
                </a:solidFill>
              </a:rPr>
              <a:t>He walked around (and came back)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ᎧᏃᎩᏍᎩ- </a:t>
            </a:r>
            <a:r>
              <a:rPr lang="en" sz="1200">
                <a:solidFill>
                  <a:srgbClr val="F1C232"/>
                </a:solidFill>
              </a:rPr>
              <a:t>song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ᏗᏗᏃᎩ- </a:t>
            </a:r>
            <a:r>
              <a:rPr lang="en" sz="1200">
                <a:solidFill>
                  <a:srgbClr val="F1C232"/>
                </a:solidFill>
              </a:rPr>
              <a:t>Let’s sing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ᏌᏊ- </a:t>
            </a:r>
            <a:r>
              <a:rPr lang="en" sz="1200">
                <a:solidFill>
                  <a:srgbClr val="F1C232"/>
                </a:solidFill>
              </a:rPr>
              <a:t>1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ᏔᎵ- </a:t>
            </a:r>
            <a:r>
              <a:rPr lang="en" sz="1200">
                <a:solidFill>
                  <a:srgbClr val="F1C232"/>
                </a:solidFill>
              </a:rPr>
              <a:t>2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ᏦᎢ- </a:t>
            </a:r>
            <a:r>
              <a:rPr lang="en" sz="1200">
                <a:solidFill>
                  <a:srgbClr val="F1C232"/>
                </a:solidFill>
              </a:rPr>
              <a:t>3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ᎣᏏᏲ- </a:t>
            </a:r>
            <a:r>
              <a:rPr lang="en" sz="1200">
                <a:solidFill>
                  <a:srgbClr val="F1C232"/>
                </a:solidFill>
              </a:rPr>
              <a:t>Hello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ᎩᎾᎵ- </a:t>
            </a:r>
            <a:r>
              <a:rPr lang="en" sz="1200">
                <a:solidFill>
                  <a:srgbClr val="F1C232"/>
                </a:solidFill>
              </a:rPr>
              <a:t>you and I are friends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ᎨᏎᏍᏗ- </a:t>
            </a:r>
            <a:r>
              <a:rPr lang="en" sz="1200">
                <a:solidFill>
                  <a:srgbClr val="F1C232"/>
                </a:solidFill>
              </a:rPr>
              <a:t>It will be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ᎤᏃᏎᎴ- </a:t>
            </a:r>
            <a:r>
              <a:rPr lang="en" sz="1200">
                <a:solidFill>
                  <a:srgbClr val="F1C232"/>
                </a:solidFill>
              </a:rPr>
              <a:t>he/she told him/her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ᏥᏲᎵᎦ- </a:t>
            </a:r>
            <a:r>
              <a:rPr lang="en" sz="1200">
                <a:solidFill>
                  <a:srgbClr val="F1C232"/>
                </a:solidFill>
              </a:rPr>
              <a:t>I know him/her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ᎠᏓᎭ- </a:t>
            </a:r>
            <a:r>
              <a:rPr lang="en" sz="1200">
                <a:solidFill>
                  <a:srgbClr val="F1C232"/>
                </a:solidFill>
              </a:rPr>
              <a:t>wooden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ᎦᏅᏌᏛᏗ- </a:t>
            </a:r>
            <a:r>
              <a:rPr lang="en" sz="1200">
                <a:solidFill>
                  <a:srgbClr val="F1C232"/>
                </a:solidFill>
              </a:rPr>
              <a:t>something used as a leg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ᏐᎢ- </a:t>
            </a:r>
            <a:r>
              <a:rPr lang="en" sz="1200">
                <a:solidFill>
                  <a:srgbClr val="F1C232"/>
                </a:solidFill>
              </a:rPr>
              <a:t>other</a:t>
            </a:r>
            <a:endParaRPr sz="1200">
              <a:solidFill>
                <a:srgbClr val="F1C232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ᎧᏅᏍᎨᏂ- </a:t>
            </a:r>
            <a:r>
              <a:rPr lang="en" sz="1200">
                <a:solidFill>
                  <a:srgbClr val="F1C232"/>
                </a:solidFill>
              </a:rPr>
              <a:t>leg</a:t>
            </a:r>
            <a:endParaRPr sz="12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1066400" y="1573100"/>
            <a:ext cx="60273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ᎢᏗᏍᏆᏓ!!!</a:t>
            </a:r>
            <a:endParaRPr sz="4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489827"/>
            <a:ext cx="8368200" cy="23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1C232"/>
                </a:solidFill>
              </a:rPr>
              <a:t>How to watch these classes</a:t>
            </a:r>
            <a:endParaRPr sz="3600">
              <a:solidFill>
                <a:srgbClr val="F1C232"/>
              </a:solidFill>
            </a:endParaRPr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Clr>
                <a:srgbClr val="F1C232"/>
              </a:buClr>
              <a:buSzPts val="3600"/>
              <a:buChar char="●"/>
            </a:pPr>
            <a:r>
              <a:rPr lang="en" sz="3600">
                <a:solidFill>
                  <a:srgbClr val="F1C232"/>
                </a:solidFill>
              </a:rPr>
              <a:t>Concentrate on meaning</a:t>
            </a:r>
            <a:endParaRPr sz="3600">
              <a:solidFill>
                <a:srgbClr val="F1C232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600"/>
              <a:buChar char="●"/>
            </a:pPr>
            <a:r>
              <a:rPr lang="en" sz="3600">
                <a:solidFill>
                  <a:srgbClr val="F1C232"/>
                </a:solidFill>
              </a:rPr>
              <a:t>Have fun!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ᎥᎥ</a:t>
            </a:r>
            <a:r>
              <a:rPr lang="en" sz="3600"/>
              <a:t>- </a:t>
            </a:r>
            <a:r>
              <a:rPr lang="en" sz="3600">
                <a:solidFill>
                  <a:srgbClr val="F1C232"/>
                </a:solidFill>
              </a:rPr>
              <a:t>Yes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21531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Ꮭ</a:t>
            </a:r>
            <a:r>
              <a:rPr lang="en" sz="3600"/>
              <a:t>- </a:t>
            </a:r>
            <a:r>
              <a:rPr lang="en" sz="3600">
                <a:solidFill>
                  <a:srgbClr val="F1C232"/>
                </a:solidFill>
              </a:rPr>
              <a:t>No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45155">
            <a:off x="5096750" y="1441386"/>
            <a:ext cx="2859781" cy="1959278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1080000" dist="219075">
              <a:srgbClr val="000000">
                <a:alpha val="52000"/>
              </a:srgbClr>
            </a:outerShdw>
          </a:effectLst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dawado</a:t>
            </a:r>
            <a:r>
              <a:rPr lang="en" sz="3600"/>
              <a:t>- </a:t>
            </a:r>
            <a:r>
              <a:rPr lang="en" sz="3600">
                <a:solidFill>
                  <a:srgbClr val="F1C232"/>
                </a:solidFill>
              </a:rPr>
              <a:t>Is my name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21531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dejado</a:t>
            </a:r>
            <a:r>
              <a:rPr lang="en" sz="3600"/>
              <a:t>- </a:t>
            </a:r>
            <a:r>
              <a:rPr lang="en" sz="3600">
                <a:solidFill>
                  <a:srgbClr val="F1C232"/>
                </a:solidFill>
              </a:rPr>
              <a:t>Is your name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87900" y="2747149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dudo</a:t>
            </a:r>
            <a:r>
              <a:rPr lang="en" sz="3600"/>
              <a:t>- </a:t>
            </a:r>
            <a:r>
              <a:rPr lang="en" sz="3600">
                <a:solidFill>
                  <a:srgbClr val="F1C232"/>
                </a:solidFill>
              </a:rPr>
              <a:t>Is his/her name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489825"/>
            <a:ext cx="19500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asgaya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6887425" y="1489825"/>
            <a:ext cx="19500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agehya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052" y="1272904"/>
            <a:ext cx="1548675" cy="34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875" y="1272900"/>
            <a:ext cx="1548675" cy="345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 rot="-1745155">
            <a:off x="5096750" y="1441386"/>
            <a:ext cx="2859781" cy="1959278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1080000" dist="219075">
              <a:srgbClr val="000000">
                <a:alpha val="52000"/>
              </a:srgbClr>
            </a:outerShdw>
          </a:effectLst>
        </p:spPr>
      </p:pic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87900" y="1489827"/>
            <a:ext cx="8368200" cy="29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/>
              <a:t>ᎦᏙ ᎤᏍᏗ ᏚᏙᎠ Ꮎ ᎠᎬᏱ ᎤᎬᏫᏳᎯ ᎠᎹᏰᏟ?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</a:pPr>
            <a:r>
              <a:rPr lang="en" sz="2400">
                <a:solidFill>
                  <a:srgbClr val="6FA8DC"/>
                </a:solidFill>
              </a:rPr>
              <a:t>George Washington ᏚᏙᎠ.</a:t>
            </a:r>
            <a:endParaRPr sz="2400">
              <a:solidFill>
                <a:srgbClr val="6FA8D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/>
              <a:t>ᎦᏙ ᎤᏍᏗ ᏚᏙᎠ Ꮎ ᎠᎬᏱ ᎠᎨᏯ ᎤᎬᏫᏳᎯ ᏣᎳᎩ ᎠᏰᏟ?</a:t>
            </a:r>
            <a:endParaRPr sz="2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</a:pPr>
            <a:r>
              <a:rPr lang="en" sz="2400">
                <a:solidFill>
                  <a:srgbClr val="6FA8DC"/>
                </a:solidFill>
              </a:rPr>
              <a:t>Wilma Mankiller ᏚᏙᎠ.</a:t>
            </a:r>
            <a:endParaRPr sz="2400">
              <a:solidFill>
                <a:srgbClr val="6FA8D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/>
              <a:t>ᎦᏙ ᎤᏍᏗ ᏚᏙᎠ ᎠᎬᏱ ᎠᏍᎦᏯ ᏅᏙ ᏥᏭᏪᏙᎴᎢ?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6FA8DC"/>
                </a:solidFill>
              </a:rPr>
              <a:t>Neil Armstrong ᏚᏙᎠ.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 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5916750" y="497100"/>
            <a:ext cx="24027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Gado usdi- </a:t>
            </a:r>
            <a:r>
              <a:rPr lang="en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What</a:t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45155">
            <a:off x="5096750" y="1441386"/>
            <a:ext cx="2859781" cy="1959278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1080000" dist="219075">
              <a:srgbClr val="000000">
                <a:alpha val="52000"/>
              </a:srgbClr>
            </a:outerShdw>
          </a:effectLst>
        </p:spPr>
      </p:pic>
      <p:sp>
        <p:nvSpPr>
          <p:cNvPr id="115" name="Google Shape;11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7900" y="14898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Jalagi gvdi</a:t>
            </a:r>
            <a:r>
              <a:rPr lang="en" sz="3600"/>
              <a:t>- </a:t>
            </a:r>
            <a:r>
              <a:rPr lang="en" sz="3600">
                <a:solidFill>
                  <a:srgbClr val="F1C232"/>
                </a:solidFill>
              </a:rPr>
              <a:t>Using Cherokee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87900" y="21531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yonegi</a:t>
            </a:r>
            <a:r>
              <a:rPr lang="en" sz="3600"/>
              <a:t>- </a:t>
            </a:r>
            <a:r>
              <a:rPr lang="en" sz="3600">
                <a:solidFill>
                  <a:srgbClr val="F1C232"/>
                </a:solidFill>
              </a:rPr>
              <a:t>Using English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87900" y="2879424"/>
            <a:ext cx="8368200" cy="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ᎦᏙ (ᎤᏍᏗ)</a:t>
            </a:r>
            <a:r>
              <a:rPr lang="en" sz="3600"/>
              <a:t>- </a:t>
            </a:r>
            <a:r>
              <a:rPr lang="en" sz="3600">
                <a:solidFill>
                  <a:srgbClr val="F1C232"/>
                </a:solidFill>
              </a:rPr>
              <a:t>What?</a:t>
            </a:r>
            <a:endParaRPr sz="3600">
              <a:solidFill>
                <a:srgbClr val="F1C232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45155">
            <a:off x="5096750" y="1441386"/>
            <a:ext cx="2859781" cy="1959278"/>
          </a:xfrm>
          <a:prstGeom prst="rect">
            <a:avLst/>
          </a:prstGeom>
          <a:noFill/>
          <a:ln>
            <a:noFill/>
          </a:ln>
          <a:effectLst>
            <a:outerShdw blurRad="257175" rotWithShape="0" algn="bl" dir="1080000" dist="219075">
              <a:srgbClr val="000000">
                <a:alpha val="52000"/>
              </a:srgbClr>
            </a:outerShdw>
          </a:effectLst>
        </p:spPr>
      </p:pic>
      <p:sp>
        <p:nvSpPr>
          <p:cNvPr id="124" name="Google Shape;12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ᎠᎬᏱ ᏣᎳᎩ ᎠᏕᎶᏆᏍᏗ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387900" y="1489824"/>
            <a:ext cx="8368200" cy="30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ᏲᏁᎩ ᎬᏗ, </a:t>
            </a:r>
            <a:r>
              <a:rPr lang="en" sz="2400">
                <a:solidFill>
                  <a:srgbClr val="F1C232"/>
                </a:solidFill>
              </a:rPr>
              <a:t>Wade</a:t>
            </a:r>
            <a:r>
              <a:rPr lang="en" sz="2400"/>
              <a:t> ᏓᏩᏙᎠ.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ᏣᎳᎩ ᎬᏗ, </a:t>
            </a:r>
            <a:r>
              <a:rPr lang="en" sz="2400">
                <a:solidFill>
                  <a:srgbClr val="F1C232"/>
                </a:solidFill>
              </a:rPr>
              <a:t>ᎤᏃᎴ</a:t>
            </a:r>
            <a:r>
              <a:rPr lang="en" sz="2400"/>
              <a:t> ᏓᏩᏙᎠ.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ᎦᏙ ᎤᏍᏗ ᏓᏩᏙ ᏣᎳᎩ ᎬᏗ?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F1C232"/>
                </a:solidFill>
              </a:rPr>
              <a:t>ᎤᏃᎴ</a:t>
            </a:r>
            <a:r>
              <a:rPr lang="en" sz="2400"/>
              <a:t> </a:t>
            </a:r>
            <a:r>
              <a:rPr lang="en" sz="2400">
                <a:solidFill>
                  <a:srgbClr val="6FA8DC"/>
                </a:solidFill>
              </a:rPr>
              <a:t>ᏓᏩᏙ.</a:t>
            </a:r>
            <a:endParaRPr sz="2400">
              <a:solidFill>
                <a:srgbClr val="6FA8DC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ᏲᏁᎩ ᎬᏗᎾ? ᎦᏙ ᎤᏍᏗ ᏓᏩᏙ?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F1C232"/>
                </a:solidFill>
              </a:rPr>
              <a:t>Wade</a:t>
            </a:r>
            <a:r>
              <a:rPr lang="en" sz="2400"/>
              <a:t> </a:t>
            </a:r>
            <a:r>
              <a:rPr lang="en" sz="2400">
                <a:solidFill>
                  <a:srgbClr val="6FA8DC"/>
                </a:solidFill>
              </a:rPr>
              <a:t>ᏓᏩᏙ.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