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 Slab"/>
      <p:regular r:id="rId20"/>
      <p:bold r:id="rId21"/>
    </p:embeddedFon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-regular.fntdata"/><Relationship Id="rId22" Type="http://schemas.openxmlformats.org/officeDocument/2006/relationships/font" Target="fonts/Roboto-regular.fntdata"/><Relationship Id="rId21" Type="http://schemas.openxmlformats.org/officeDocument/2006/relationships/font" Target="fonts/RobotoSlab-bold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f625e9637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f625e9637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f625e9637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f625e9637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f625e9637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f625e9637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f625e9637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f625e9637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f625e9637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f625e9637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995c6ad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995c6ad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f625e9637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f625e9637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f625e9637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f625e9637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f625e9637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f625e9637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f625e9637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f625e9637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f625e96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f625e96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f625e963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f625e963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f625e9637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f625e9637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ᏔᎵᏍᎪ </a:t>
            </a:r>
            <a:r>
              <a:rPr lang="en" sz="3600"/>
              <a:t>ᏐᏁᎵᏁ</a:t>
            </a:r>
            <a:r>
              <a:rPr lang="en" sz="3600"/>
              <a:t> 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115" name="Google Shape;115;p22"/>
          <p:cNvSpPr txBox="1"/>
          <p:nvPr/>
        </p:nvSpPr>
        <p:spPr>
          <a:xfrm>
            <a:off x="165700" y="716050"/>
            <a:ext cx="86367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Dagwaleli wunjane.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Didananv unenvsv.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Daksi unihwasv. Uwodige ulsuwid. Pokey duwone.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Meli ulihelijv daksi juhwatvhv. 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121" name="Google Shape;121;p23"/>
          <p:cNvSpPr txBox="1"/>
          <p:nvPr/>
        </p:nvSpPr>
        <p:spPr>
          <a:xfrm>
            <a:off x="165700" y="716050"/>
            <a:ext cx="86367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Daksi udulisge Meli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Ilvhiyu jigesv, agehyuja gehe. Meli dudoe. Meli sgohi iyudetiyvd jigesv. Nigad anadansinidohi (reptiles) wulvqde. Daksi doyu udulihe Meli. Uji utvdvne Meli, “Daksi awaduli. Hatlv yijiwati?”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“Haliw yiwahiwat doyididl,” udvne uji.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Meli nikv ajiyalv daksi.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Meli nvnohuldi wuktane. Tla yiwajiwatvhe daksi nvnohuldi.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Vdali nav danelv wuktane Meli. Tla yiwajiwatvhe daksi vdali.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Meli uji wunosele, “Daksi awaduli, aseno tla yijiwati.”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“Wiginihwahi,” udvne uji. 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22" name="Google Shape;122;p23"/>
          <p:cNvSpPr txBox="1"/>
          <p:nvPr/>
        </p:nvSpPr>
        <p:spPr>
          <a:xfrm>
            <a:off x="4770675" y="214025"/>
            <a:ext cx="34521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Let’s see how we can improve this story. </a:t>
            </a:r>
            <a:endParaRPr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128" name="Google Shape;128;p24"/>
          <p:cNvSpPr txBox="1"/>
          <p:nvPr/>
        </p:nvSpPr>
        <p:spPr>
          <a:xfrm>
            <a:off x="165700" y="716050"/>
            <a:ext cx="86367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Dagwaleli wunjane. “Hatlv wiginihwahi, eji?” utvdvne Meli.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“Digaduhv inena,” udvne Meli uji.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Didananv unenvse. Uhna, unisquisd judalenvd andansinido ale ijul gado ama yino ehi (amphibians) anehe. Inad, tiyohatl, duweg, juwi, walos, ale daksi dunikahe.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Usdi daksi unihwase. Uwodige ulsuwid gese. Pokey duwone. Junenvsv uhwidvhe.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Meli ulihelije daksi juhwatvhe. 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134" name="Google Shape;134;p25"/>
          <p:cNvSpPr txBox="1"/>
          <p:nvPr/>
        </p:nvSpPr>
        <p:spPr>
          <a:xfrm>
            <a:off x="165700" y="716050"/>
            <a:ext cx="86367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ᏓᎩᏏ ᎤᏚᎵᏍᎨ ᎺᎵ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ᎢᎸᎯᏳ ᏥᎨᏒ, ᎠᎨᎱᏣ ᎨᎮ. ᎺᎵ ᏚᏙᎡ. ᎺᎵ ᏍᎪᎯ ᎢᏳᏕᏘᏴᏓ ᏥᎨᏒ.ᏂᎦᏓ ᎠᎾᏓᏂᏏᏂᏙᎯ ᏭᎸᏈᏕ. ᏓᎩᏏ ᏙᏳ ᎤᏚᎵᎮ ᎺᎵ. ᎤᏥ ᎤttᏛᏁ ᎺᎵ, “ᏓᎩᏏ ᎠᏩᏚᎵ. ᎭᏢ ᏱᏥᏩᏘ?”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“ᎭᎵᏭ ᏱᏩᎯᏩᏘ ᏙᏱᏗᏟ,” ᎤᏛᏁ ᎤᏥ.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ᎺᎵ ᏂᎬ ᎠᏥᏯᎸ ᏓᎩᏏ. ᎺᎵ ᏅᏃᎱᎵᏗ ᏭᎦᏔᏁ. Ꮭ ᏱᏩᏥᏩᏛᎮ ᏓᎩᏏ ᏅᏃᎱᎵᏗ.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ᎥᏓᎵ ᎾᎥ ᏓᏁᎸ ᏭᎦᏔᏁ ᎺᎵ. Ꮭ ᏱᏩᏥᏩᏛᎮ ᏓᎩᏏ ᎥᏓᎵ.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ᎺᎵ ᎤᏥ ᏭᏃᏎᎴ, “ᏓᎩᏏ ᎠᏩᏚᎵ, ᎠᏎᏃ Ꮭ ᏱᏥᏩᏘ.”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“ᏫᎩᏂᏩᎯ,” ᎤᏛᏁ ᎤᏥ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35" name="Google Shape;135;p25"/>
          <p:cNvSpPr txBox="1"/>
          <p:nvPr/>
        </p:nvSpPr>
        <p:spPr>
          <a:xfrm>
            <a:off x="4770675" y="214025"/>
            <a:ext cx="34521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Let’s read it in syllabary </a:t>
            </a:r>
            <a:endParaRPr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141" name="Google Shape;141;p26"/>
          <p:cNvSpPr txBox="1"/>
          <p:nvPr/>
        </p:nvSpPr>
        <p:spPr>
          <a:xfrm>
            <a:off x="165700" y="716050"/>
            <a:ext cx="86367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ᏓᏆᎴᎵ ᏭᎾᏣᏁ. “ᎭᏢ ᏫᎩᏂᏩᎯ, ᎡᏥ?” ᎤᏛᏛᏁ ᎺᎵ.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“ᏗᎦᏚᎲ ᎢᏁᎾ,” ᎤᏛᏁ ᎺᎵ ᎤᏥ.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ᏗᏓᎾᏅ ᎤᏁᏅᏎ. ᎤᎾ, ᎤᏂᏍᏈᏍᏗ ᏧᏓᎴᏅᏓ ᎠᎾᏓᏂᏏᏂᏙ ᎠᎴ ᎢᏧᎳ ᎦᏙ ᎠᎹ ᏱᏃ ᎡᎯ ᎠᏁᎮ. ᎢᎾᏓ, ᏘᏲᎭᏟ, ᏚᏪᎦ, ᏧᏫ, ᏩᎶᏏ, ᎠᎴ ᏓᎩᏏ ᏚᏂᎧᎮ.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ᎤᏍᏗ ᏓᎩᏏ ᎤᏂᏩᏎ. ᎤᏬᏗᎨ ᎤᎵᏑᏫᏗ ᎨᏎ. Pokey ᏚᏬᏁ. ᏧᏁᏅᏒ ᎤᏂᏫᏕ.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ᎺᎵ ᎤᎵᎮᎵᏤ ᏓᎩᏏ ᏧᏩᏛᎮ. 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ᏐᏁᎵᏁ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002275"/>
            <a:ext cx="8368200" cy="39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ᎢᏓᎴᎾ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ᏣᎳᎩ ᎢᏗᏬᏂ!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165700" y="716050"/>
            <a:ext cx="86367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Wesa at uyohusele.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Susani agehyuja jigesv. Chanela iyudetiyvd gese.Usdi uwodu galjode ganele.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Susani wesa at uwekahe. Na wesa at gvhnage ulsuwid gese. Ani dudoe wesa at. Ani doyu ulvqde Susani. Wunaliiyv gese.</a:t>
            </a:r>
            <a:endParaRPr sz="2400">
              <a:solidFill>
                <a:srgbClr val="FFFFFF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Sawu iga gogeyi jigesv, Susani gvhnage wesa at uyohusele. </a:t>
            </a:r>
            <a:r>
              <a:rPr lang="en" sz="2400">
                <a:solidFill>
                  <a:srgbClr val="FFFF00"/>
                </a:solidFill>
              </a:rPr>
              <a:t>“Hatlv edo na wesa jagika,” elisge Susani. </a:t>
            </a:r>
            <a:r>
              <a:rPr lang="en" sz="2400">
                <a:solidFill>
                  <a:srgbClr val="FFFFFF"/>
                </a:solidFill>
              </a:rPr>
              <a:t>Susani nikv ajiyalv. </a:t>
            </a:r>
            <a:r>
              <a:rPr lang="en" sz="2400">
                <a:solidFill>
                  <a:srgbClr val="FFFF00"/>
                </a:solidFill>
              </a:rPr>
              <a:t>“Haliw hawindidl ganitli yedo Ani,” elisge Susani.</a:t>
            </a:r>
            <a:r>
              <a:rPr lang="en" sz="2400">
                <a:solidFill>
                  <a:srgbClr val="FFFFFF"/>
                </a:solidFill>
              </a:rPr>
              <a:t> Susani hawindidl ganitli jujeli wuktane. Tla yuwatvhe ani hawindidli ganitli.  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4860425" y="393525"/>
            <a:ext cx="41148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Let’s add some details. Last, let’s add some more internal and external dialogue. </a:t>
            </a:r>
            <a:endParaRPr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165700" y="716050"/>
            <a:ext cx="86367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00"/>
                </a:solidFill>
              </a:rPr>
              <a:t>“Haliw yukile gasgilv,” elisge agehyuj. </a:t>
            </a:r>
            <a:r>
              <a:rPr lang="en" sz="2400">
                <a:solidFill>
                  <a:srgbClr val="FFFFFF"/>
                </a:solidFill>
              </a:rPr>
              <a:t>Susani gadudidl gasgilv wuktane. Tla yukile ani gasgilv.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00"/>
                </a:solidFill>
              </a:rPr>
              <a:t>“Haliw kanesai yudisgatlvn,” elisge. </a:t>
            </a:r>
            <a:r>
              <a:rPr lang="en" sz="2400">
                <a:solidFill>
                  <a:srgbClr val="FFFFFF"/>
                </a:solidFill>
              </a:rPr>
              <a:t>Susani wuktane yuja uwodige kanesai. Kanesai tla yujae ani.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Susani adohi inagedidl wulose. Nole wahyanihe, “Ani! Ani! Dehena!” Tla yuluje na gvhnage wesa at. Juwenvsvdidl wuluje.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00"/>
                </a:solidFill>
              </a:rPr>
              <a:t>“Tla lehiyu yigajiwata Ani,” udvne agehyuja. Nole,</a:t>
            </a:r>
            <a:r>
              <a:rPr lang="en" sz="2400">
                <a:solidFill>
                  <a:srgbClr val="FFFFFF"/>
                </a:solidFill>
              </a:rPr>
              <a:t> Susani sdudi ohndidl gohusdi wugohe. </a:t>
            </a:r>
            <a:endParaRPr sz="2400">
              <a:solidFill>
                <a:srgbClr val="FFFFFF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Uhna, wajiwatvhe gvhnage wesa at juwekahv.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Ani gatlihe. 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83" name="Google Shape;83;p17"/>
          <p:cNvSpPr txBox="1"/>
          <p:nvPr/>
        </p:nvSpPr>
        <p:spPr>
          <a:xfrm>
            <a:off x="165700" y="716050"/>
            <a:ext cx="86367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ᏪᏌ ᎠᏔ ᎤᏲᎱᏎᎴ.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ᏑᏌᏂ ᎠᎨᎱᏣ ᏥᎨᏒ. ᏣᏁᎳ ᎢᏳᏕᏘᏴᏓ ᎨᏎ. ᎤᏍᏗ ᎤᏬᏚ ᎦᎵᏦᏕ ᎦᏁᎴ.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ᏑᏌᏂ ᏪᏌ ᎠᏔ ᎤᏪᎧᎮ. Ꮎ ᏪᏌ ᎠᏔ ᎬᎿᎨ ᎤᎵᏑᏫᏗ ᎨᏎ. ᎠᏂ ᏚᏙᎡ ᏪᏌ ᎠᏔ. ᎠᏂ ᏙᏳ ᎤᎸᏈᏕ ᏑᏌᏂ. ᏭᎾᎵᎢᏴ ᎨᏎ. </a:t>
            </a:r>
            <a:endParaRPr sz="2400">
              <a:solidFill>
                <a:srgbClr val="FFFFFF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ᏌᏊ ᎢᎦ ᎪᎨᏱ, ᏑᏌᏂ ᎬᎿᎨ ᏪᏌ ᎠᏔ ᎤᏲᎱᏎᎴ.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“ᎭᏢ ᎡᏙ Ꮎ ᏪᏌ ᏣᎩᎧ?” ᎡᎵᏍᎨ ᏑᏌᏂ. ᏑᏌᏂ ᏂᎬ ᎠᏥᏯᎸ. “ᎭᎵᏭ ᎭᏫᏂᏗᏟ ᎦᏂᏟ ᏰᏙ ᎠᏂ,” ᎡᎵᏍᎨ ᏑᏌᏂ. ᏑᏌᏂ ᎭᏫᏂᏗᏟ ᎦᏂᏟ ᏧᏤᎵ ᏭᎦᏔᏁ. Ꮭ ᏳᏩttᎮ ᎠᏂ ᎭᏫᏂᏗᏟ ᎦᏂᏟ. 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4860425" y="393525"/>
            <a:ext cx="41148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Let’s read the finished story in syllabary now. </a:t>
            </a:r>
            <a:endParaRPr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90" name="Google Shape;90;p18"/>
          <p:cNvSpPr txBox="1"/>
          <p:nvPr/>
        </p:nvSpPr>
        <p:spPr>
          <a:xfrm>
            <a:off x="165700" y="716050"/>
            <a:ext cx="86367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“ᎭᎵᏭ ᏳᎩᎴ ᎦᏍᎩᎸ,” ᎡᎵᏍᎨ ᎠᎨᎱᏣ. ᏑᏌᏂ ᎦᏚᏗᏟ ᎦᏍᎩᎸ ᏭᎦᏔᏁ. Ꮭ ᏳᎩᎴ ᎠᏂ ᎦᏍᎩᎸ.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“ᎭᎵᏭ ᎧᏁᏌᎢ ᏳᏗᏍᎦᎸᏁ,” ᎡᎵᏍᎨ. ᏑᏌᏂ ᏭᎦᏔᏁ ᏳᏣ ᎤᏬᏗᎨ ᎧᏁᏌᎢ. ᎧᏁᏌᎢ Ꮭ ᏳᏣᎡ ᎠᏂ.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ᏑᏌᏂ ᎠᏙᎯ ᎢᎾᎨᏗᏟ ᏭᎶᏎ. ᏃᎴ ᏩᎯᏯᏂᎮ, “ᎠᏂ! ᎠᏂ! ᏕᎮᎾ!” Ꮭ ᏳᎷᎡ Ꮎ ᎬᎿᎨ ᏪᏌ ᎠᏔ. ᏧᏪᏅᏒᏗᏟ ᏭᎷᎡ ᏑᏌᏂ.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“Ꮭ ᎴᎯᏳ ᏱᎢᏩᏔ ᎠᏂ,” ᎤᏛᏁ ᎠᎨᎱᏣ. ᏃᎴ, ᏑᏌᏂ ᏍᏚᏗ ᎣᏂᏗᏟ ᎪᎱᏍᏗ ᏭᎪᎮ.</a:t>
            </a:r>
            <a:endParaRPr sz="2400">
              <a:solidFill>
                <a:srgbClr val="FFFFFF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ᎤᎾ, ᏩᏥᏩᏛᎮ ᎬᎿᎨ ᏪᏌ ᎠᏔ ᎤᏪᎧᎲ. </a:t>
            </a:r>
            <a:endParaRPr sz="2400">
              <a:solidFill>
                <a:srgbClr val="FFFFFF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ᎠᏂ ᎦᏟᎮ.  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96" name="Google Shape;96;p19"/>
          <p:cNvSpPr txBox="1"/>
          <p:nvPr/>
        </p:nvSpPr>
        <p:spPr>
          <a:xfrm>
            <a:off x="165700" y="716050"/>
            <a:ext cx="86367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ᏪᏌ ᎠᏔ ᎤᏲᎱᏎᎴ.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ᏑᏌᏂ ᎠᎨᎱᏣ ᏥᎨᏒ. ᏣᏁᎳ ᎢᏳᏕᏘᏴᏓ ᎨᏎ. ᎤᏍᏗ ᎤᏬᏚ ᎦᎵᏦᏕ ᎦᏁᎴ.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ᏑᏌᏂ ᏪᏌ ᎠᏔ ᎤᏪᎧᎮ. Ꮎ ᏪᏌ ᎠᏔ ᎬᎿᎨ ᎤᎵᏑᏫᏗ ᎨᏎ. ᎠᏂ ᏚᏙᎡ ᏪᏌ ᎠᏔ. ᎠᏂ ᏙᏳ ᎤᎸᏈᏕ ᏑᏌᏂ. ᏭᎾᎵᎢᏴ ᎨᏎ. </a:t>
            </a:r>
            <a:endParaRPr sz="2400">
              <a:solidFill>
                <a:srgbClr val="FFFFFF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ᏌᏊ ᎢᎦ ᎪᎨᏱ, ᏑᏌᏂ ᎬᎿᎨ ᏪᏌ ᎠᏔ ᎤᏲᎱᏎᎴ.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“ᎭᏢ ᎡᏙ Ꮎ ᏪᏌ ᏣᎩᎧ?” ᎡᎵᏍᎨ ᏑᏌᏂ. ᏑᏌᏂ ᏂᎬ ᎠᏥᏯᎸ. “ᎭᎵᏭ ᎭᏫᏂᏗᏟ ᎦᏂᏟ ᏰᏙ ᎠᏂ,” ᎡᎵᏍᎨ ᏑᏌᏂ. ᏑᏌᏂ ᎭᏫᏂᏗᏟ ᎦᏂᏟ ᏧᏤᎵ ᏭᎦᏔᏁ. Ꮭ ᏳᏩttᎮ ᎠᏂ ᎭᏫᏂᏗᏟ ᎦᏂᏟ. 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4860425" y="393525"/>
            <a:ext cx="41148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Let’s read the finished story in syllabary now. </a:t>
            </a:r>
            <a:endParaRPr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103" name="Google Shape;103;p20"/>
          <p:cNvSpPr txBox="1"/>
          <p:nvPr/>
        </p:nvSpPr>
        <p:spPr>
          <a:xfrm>
            <a:off x="165700" y="716050"/>
            <a:ext cx="86367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“ᎭᎵᏭ ᏳᎩᎴ ᎦᏍᎩᎸ,” ᎡᎵᏍᎨ ᎠᎨᎱᏣ. ᏑᏌᏂ ᎦᏚᏗᏟ ᎦᏍᎩᎸ ᏭᎦᏔᏁ. Ꮭ ᏳᎩᎴ ᎠᏂ ᎦᏍᎩᎸ.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“ᎭᎵᏭ ᎧᏁᏌᎢ ᏳᏗᏍᎦᎸᏁ,” ᎡᎵᏍᎨ. ᏑᏌᏂ ᏭᎦᏔᏁ ᏳᏣ ᎤᏬᏗᎨ ᎧᏁᏌᎢ. ᎧᏁᏌᎢ Ꮭ ᏳᏣᎡ ᎠᏂ.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ᏑᏌᏂ ᎠᏙᎯ ᎢᎾᎨᏗᏟ ᏭᎶᏎ. ᏃᎴ ᏩᎯᏯᏂᎮ, “ᎠᏂ! ᎠᏂ! ᏕᎮᎾ!” Ꮭ ᏳᎷᎡ Ꮎ ᎬᎿᎨ ᏪᏌ ᎠᏔ. ᏧᏪᏅᏒᏗᏟ ᏭᎷᎡ ᏑᏌᏂ.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“Ꮭ ᎴᎯᏳ ᏱᎢᏩᏔ ᎠᏂ,” ᎤᏛᏁ ᎠᎨᎱᏣ. ᏃᎴ, ᏑᏌᏂ ᏍᏚᏗ ᎣᏂᏗᏟ ᎪᎱᏍᏗ ᏭᎪᎮ.</a:t>
            </a:r>
            <a:endParaRPr sz="2400">
              <a:solidFill>
                <a:srgbClr val="FFFFFF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ᎤᎾ, ᏩᏥᏩᏛᎮ ᎬᎿᎨ ᏪᏌ ᎠᏔ ᎤᏪᎧᎲ. </a:t>
            </a:r>
            <a:endParaRPr sz="2400">
              <a:solidFill>
                <a:srgbClr val="FFFFFF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ᎠᏂ ᎦᏟᎮ.  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109" name="Google Shape;109;p21"/>
          <p:cNvSpPr txBox="1"/>
          <p:nvPr/>
        </p:nvSpPr>
        <p:spPr>
          <a:xfrm>
            <a:off x="165700" y="716050"/>
            <a:ext cx="86367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Daksi udulisge Meli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Ilvhiyu jigesv, agehyuja gehe. Meli dudoe. Daksi udulihe.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Meli nikv ajiyalv.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Meli nvnohuldi wuktane.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Tla yiwajiwatvhe daksi nvnohuldi.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Vdali wuktane Meli.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Tla yiwajiwatvhe daksi vdali.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Meli uji wunosele, “Daksi awaduli, aseno tla yijiwati.”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“Wiginihwahi,” udvne uji. 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