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f63e221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f63e221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f63e221d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f63e221d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f625e963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f625e963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f625e963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f625e963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f63e221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f63e221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ᏦᏍᎪᎯ</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70" name="Google Shape;70;p15"/>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Hisgi yawadetiyvda jigesv, elis, edud ayano widogilawitsidolv, igahnvdadisgo. Edud  altsadohvsgi  gesv. Jisa dulehisanv gesv. Elisi, ayano agvyididl widoginotlv. Edudu utvdvnv, “kilole yuduli juhnogisdi?” Wawaselitanv. “Edudu, dikanogidv dijinogisdi awaduli!” jiyoselv. Nole, agvyididl junilawsdi wagiwedolv. “Gado usdi dikanogidv dijanogisdi jaduli?” utvdvnv edudu. “Itse dikanogidv,” wijinohetlv. “Jisa agigeyuhina?” utvdvnv. “Tla. Na itse dikanogidv dakinogisdi awaduli. Tla yijahntadv,” edudu tsiyoselv. “Hawawu,” udvnv edudu. </a:t>
            </a:r>
            <a:endParaRPr sz="1800">
              <a:solidFill>
                <a:srgbClr val="FFFFFF"/>
              </a:solidFill>
            </a:endParaRPr>
          </a:p>
        </p:txBody>
      </p:sp>
      <p:pic>
        <p:nvPicPr>
          <p:cNvPr id="71" name="Google Shape;71;p15"/>
          <p:cNvPicPr preferRelativeResize="0"/>
          <p:nvPr/>
        </p:nvPicPr>
        <p:blipFill>
          <a:blip r:embed="rId3">
            <a:alphaModFix/>
          </a:blip>
          <a:stretch>
            <a:fillRect/>
          </a:stretch>
        </p:blipFill>
        <p:spPr>
          <a:xfrm>
            <a:off x="5512654" y="793950"/>
            <a:ext cx="3055048" cy="2036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77" name="Google Shape;77;p16"/>
          <p:cNvSpPr txBox="1"/>
          <p:nvPr/>
        </p:nvSpPr>
        <p:spPr>
          <a:xfrm>
            <a:off x="117375" y="593750"/>
            <a:ext cx="5216700" cy="446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Nole, agvyididl wawalehnv ale hia dikanogidv widaginogisv, “O Bunnies have pink shiny noses, and this is the reason my friends, o bunnies have pink shiny noses and a powder puff on the wrong end” noleno, wawaktahvsv ale detsiquali detsitelvnv agvyidil nigad junilawsdi! Agidud doyu uyetsv. Yudaha, hia kanohetlvsgi uhnohetlvsgo, agitantanv nigalstanv!</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pic>
        <p:nvPicPr>
          <p:cNvPr id="78" name="Google Shape;78;p16"/>
          <p:cNvPicPr preferRelativeResize="0"/>
          <p:nvPr/>
        </p:nvPicPr>
        <p:blipFill>
          <a:blip r:embed="rId3">
            <a:alphaModFix/>
          </a:blip>
          <a:stretch>
            <a:fillRect/>
          </a:stretch>
        </p:blipFill>
        <p:spPr>
          <a:xfrm>
            <a:off x="5512654" y="793950"/>
            <a:ext cx="3055048" cy="2036699"/>
          </a:xfrm>
          <a:prstGeom prst="rect">
            <a:avLst/>
          </a:prstGeom>
          <a:noFill/>
          <a:ln>
            <a:noFill/>
          </a:ln>
        </p:spPr>
      </p:pic>
      <p:sp>
        <p:nvSpPr>
          <p:cNvPr id="79" name="Google Shape;79;p16"/>
          <p:cNvSpPr txBox="1"/>
          <p:nvPr/>
        </p:nvSpPr>
        <p:spPr>
          <a:xfrm>
            <a:off x="294400" y="3844625"/>
            <a:ext cx="72303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Now, let’s look at the story and identify the words we need to use dialogue.</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animEffect filter="fade" transition="in">
                                      <p:cBhvr>
                                        <p:cTn dur="1000"/>
                                        <p:tgtEl>
                                          <p:spTgt spid="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animEffect filter="fade" transition="in">
                                      <p:cBhvr>
                                        <p:cTn dur="1000"/>
                                        <p:tgtEl>
                                          <p:spTgt spid="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2" st="2"/>
                                            </p:txEl>
                                          </p:spTgt>
                                        </p:tgtEl>
                                        <p:attrNameLst>
                                          <p:attrName>style.visibility</p:attrName>
                                        </p:attrNameLst>
                                      </p:cBhvr>
                                      <p:to>
                                        <p:strVal val="visible"/>
                                      </p:to>
                                    </p:set>
                                    <p:animEffect filter="fade" transition="in">
                                      <p:cBhvr>
                                        <p:cTn dur="1000"/>
                                        <p:tgtEl>
                                          <p:spTgt spid="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3" st="3"/>
                                            </p:txEl>
                                          </p:spTgt>
                                        </p:tgtEl>
                                        <p:attrNameLst>
                                          <p:attrName>style.visibility</p:attrName>
                                        </p:attrNameLst>
                                      </p:cBhvr>
                                      <p:to>
                                        <p:strVal val="visible"/>
                                      </p:to>
                                    </p:set>
                                    <p:animEffect filter="fade" transition="in">
                                      <p:cBhvr>
                                        <p:cTn dur="1000"/>
                                        <p:tgtEl>
                                          <p:spTgt spid="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4" st="4"/>
                                            </p:txEl>
                                          </p:spTgt>
                                        </p:tgtEl>
                                        <p:attrNameLst>
                                          <p:attrName>style.visibility</p:attrName>
                                        </p:attrNameLst>
                                      </p:cBhvr>
                                      <p:to>
                                        <p:strVal val="visible"/>
                                      </p:to>
                                    </p:set>
                                    <p:animEffect filter="fade" transition="in">
                                      <p:cBhvr>
                                        <p:cTn dur="1000"/>
                                        <p:tgtEl>
                                          <p:spTgt spid="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xEl>
                                              <p:pRg end="5" st="5"/>
                                            </p:txEl>
                                          </p:spTgt>
                                        </p:tgtEl>
                                        <p:attrNameLst>
                                          <p:attrName>style.visibility</p:attrName>
                                        </p:attrNameLst>
                                      </p:cBhvr>
                                      <p:to>
                                        <p:strVal val="visible"/>
                                      </p:to>
                                    </p:set>
                                    <p:animEffect filter="fade" transition="in">
                                      <p:cBhvr>
                                        <p:cTn dur="1000"/>
                                        <p:tgtEl>
                                          <p:spTgt spid="7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85" name="Google Shape;85;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ᏓᎩᏏ ᎤᏚᎵᏍᎨ ᎺᎵ</a:t>
            </a:r>
            <a:endParaRPr sz="2400">
              <a:solidFill>
                <a:srgbClr val="FFFFFF"/>
              </a:solidFill>
            </a:endParaRPr>
          </a:p>
          <a:p>
            <a:pPr indent="0" lvl="0" marL="0" rtl="0" algn="l">
              <a:spcBef>
                <a:spcPts val="0"/>
              </a:spcBef>
              <a:spcAft>
                <a:spcPts val="0"/>
              </a:spcAft>
              <a:buNone/>
            </a:pPr>
            <a:r>
              <a:rPr lang="en" sz="2400">
                <a:solidFill>
                  <a:srgbClr val="FFFFFF"/>
                </a:solidFill>
              </a:rPr>
              <a:t>ᎢᎸᎯᏳ ᏥᎨᏒ, ᎠᎨᎱᏣ ᎨᎮ. ᎺᎵ ᏚᏙᎡ. ᎺᎵ ᏍᎪᎯ ᎢᏳᏕᏘᏴᏓ ᏥᎨᏒ.ᏂᎦᏓ ᎠᎾᏓᏂᏏᏂᏙᎯ ᏭᎸᏈᏕ. ᏓᎩᏏ ᏙᏳ ᎤᏚᎵᎮ ᎺᎵ. ᎤᏥ ᎤttᏛᏁ ᎺᎵ, “ᏓᎩᏏ ᎠᏩᏚᎵ. ᎭᏢ ᏱᏥᏩᏘ?”</a:t>
            </a:r>
            <a:endParaRPr sz="2400">
              <a:solidFill>
                <a:srgbClr val="FFFFFF"/>
              </a:solidFill>
            </a:endParaRPr>
          </a:p>
          <a:p>
            <a:pPr indent="0" lvl="0" marL="0" rtl="0" algn="l">
              <a:spcBef>
                <a:spcPts val="0"/>
              </a:spcBef>
              <a:spcAft>
                <a:spcPts val="0"/>
              </a:spcAft>
              <a:buNone/>
            </a:pPr>
            <a:r>
              <a:rPr lang="en" sz="2400">
                <a:solidFill>
                  <a:srgbClr val="FFFFFF"/>
                </a:solidFill>
              </a:rPr>
              <a:t>“ᎭᎵᏭ ᏱᏩᎯᏩᏘ ᏙᏱᏗᏟ,” ᎤᏛᏁ ᎤᏥ. </a:t>
            </a:r>
            <a:endParaRPr sz="2400">
              <a:solidFill>
                <a:srgbClr val="FFFFFF"/>
              </a:solidFill>
            </a:endParaRPr>
          </a:p>
          <a:p>
            <a:pPr indent="0" lvl="0" marL="0" rtl="0" algn="l">
              <a:spcBef>
                <a:spcPts val="0"/>
              </a:spcBef>
              <a:spcAft>
                <a:spcPts val="0"/>
              </a:spcAft>
              <a:buNone/>
            </a:pPr>
            <a:r>
              <a:rPr lang="en" sz="2400">
                <a:solidFill>
                  <a:srgbClr val="FFFFFF"/>
                </a:solidFill>
              </a:rPr>
              <a:t>ᎺᎵ ᏂᎬ ᎠᏥᏯᎸ ᏓᎩᏏ. ᎺᎵ ᏅᏃᎱᎵᏗ ᏭᎦᏔᏁ. Ꮭ ᏱᏩᏥᏩᏛᎮ ᏓᎩᏏ ᏅᏃᎱᎵᏗ. </a:t>
            </a:r>
            <a:endParaRPr sz="2400">
              <a:solidFill>
                <a:srgbClr val="FFFFFF"/>
              </a:solidFill>
            </a:endParaRPr>
          </a:p>
          <a:p>
            <a:pPr indent="0" lvl="0" marL="0" rtl="0" algn="l">
              <a:spcBef>
                <a:spcPts val="0"/>
              </a:spcBef>
              <a:spcAft>
                <a:spcPts val="0"/>
              </a:spcAft>
              <a:buNone/>
            </a:pPr>
            <a:r>
              <a:rPr lang="en" sz="2400">
                <a:solidFill>
                  <a:srgbClr val="FFFFFF"/>
                </a:solidFill>
              </a:rPr>
              <a:t>ᎥᏓᎵ ᎾᎥ ᏓᏁᎸ ᏭᎦᏔᏁ ᎺᎵ. Ꮭ ᏱᏩᏥᏩᏛᎮ ᏓᎩᏏ ᎥᏓᎵ.</a:t>
            </a:r>
            <a:endParaRPr sz="2400">
              <a:solidFill>
                <a:srgbClr val="FFFFFF"/>
              </a:solidFill>
            </a:endParaRPr>
          </a:p>
          <a:p>
            <a:pPr indent="0" lvl="0" marL="0" rtl="0" algn="l">
              <a:spcBef>
                <a:spcPts val="0"/>
              </a:spcBef>
              <a:spcAft>
                <a:spcPts val="0"/>
              </a:spcAft>
              <a:buNone/>
            </a:pPr>
            <a:r>
              <a:rPr lang="en" sz="2400">
                <a:solidFill>
                  <a:srgbClr val="FFFFFF"/>
                </a:solidFill>
              </a:rPr>
              <a:t>ᎺᎵ ᎤᏥ ᏭᏃᏎᎴ, “ᏓᎩᏏ ᎠᏩᏚᎵ, ᎠᏎᏃ Ꮭ ᏱᏥᏩᏘ.”</a:t>
            </a:r>
            <a:endParaRPr sz="2400">
              <a:solidFill>
                <a:srgbClr val="FFFFFF"/>
              </a:solidFill>
            </a:endParaRPr>
          </a:p>
          <a:p>
            <a:pPr indent="0" lvl="0" marL="0" rtl="0" algn="l">
              <a:spcBef>
                <a:spcPts val="0"/>
              </a:spcBef>
              <a:spcAft>
                <a:spcPts val="0"/>
              </a:spcAft>
              <a:buNone/>
            </a:pPr>
            <a:r>
              <a:rPr lang="en" sz="2400">
                <a:solidFill>
                  <a:srgbClr val="FFFFFF"/>
                </a:solidFill>
              </a:rPr>
              <a:t>“ᏫᎩᏂᏩᎯ,” ᎤᏛᏁ ᎤᏥ</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
        <p:nvSpPr>
          <p:cNvPr id="86" name="Google Shape;86;p17"/>
          <p:cNvSpPr txBox="1"/>
          <p:nvPr/>
        </p:nvSpPr>
        <p:spPr>
          <a:xfrm>
            <a:off x="4770675" y="214025"/>
            <a:ext cx="3452100" cy="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Let’s read it in syllabary </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animEffect filter="fade" transition="in">
                                      <p:cBhvr>
                                        <p:cTn dur="1000"/>
                                        <p:tgtEl>
                                          <p:spTgt spid="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animEffect filter="fade" transition="in">
                                      <p:cBhvr>
                                        <p:cTn dur="1000"/>
                                        <p:tgtEl>
                                          <p:spTgt spid="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2" st="2"/>
                                            </p:txEl>
                                          </p:spTgt>
                                        </p:tgtEl>
                                        <p:attrNameLst>
                                          <p:attrName>style.visibility</p:attrName>
                                        </p:attrNameLst>
                                      </p:cBhvr>
                                      <p:to>
                                        <p:strVal val="visible"/>
                                      </p:to>
                                    </p:set>
                                    <p:animEffect filter="fade" transition="in">
                                      <p:cBhvr>
                                        <p:cTn dur="1000"/>
                                        <p:tgtEl>
                                          <p:spTgt spid="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3" st="3"/>
                                            </p:txEl>
                                          </p:spTgt>
                                        </p:tgtEl>
                                        <p:attrNameLst>
                                          <p:attrName>style.visibility</p:attrName>
                                        </p:attrNameLst>
                                      </p:cBhvr>
                                      <p:to>
                                        <p:strVal val="visible"/>
                                      </p:to>
                                    </p:set>
                                    <p:animEffect filter="fade" transition="in">
                                      <p:cBhvr>
                                        <p:cTn dur="1000"/>
                                        <p:tgtEl>
                                          <p:spTgt spid="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4" st="4"/>
                                            </p:txEl>
                                          </p:spTgt>
                                        </p:tgtEl>
                                        <p:attrNameLst>
                                          <p:attrName>style.visibility</p:attrName>
                                        </p:attrNameLst>
                                      </p:cBhvr>
                                      <p:to>
                                        <p:strVal val="visible"/>
                                      </p:to>
                                    </p:set>
                                    <p:animEffect filter="fade" transition="in">
                                      <p:cBhvr>
                                        <p:cTn dur="1000"/>
                                        <p:tgtEl>
                                          <p:spTgt spid="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5" st="5"/>
                                            </p:txEl>
                                          </p:spTgt>
                                        </p:tgtEl>
                                        <p:attrNameLst>
                                          <p:attrName>style.visibility</p:attrName>
                                        </p:attrNameLst>
                                      </p:cBhvr>
                                      <p:to>
                                        <p:strVal val="visible"/>
                                      </p:to>
                                    </p:set>
                                    <p:animEffect filter="fade" transition="in">
                                      <p:cBhvr>
                                        <p:cTn dur="1000"/>
                                        <p:tgtEl>
                                          <p:spTgt spid="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6" st="6"/>
                                            </p:txEl>
                                          </p:spTgt>
                                        </p:tgtEl>
                                        <p:attrNameLst>
                                          <p:attrName>style.visibility</p:attrName>
                                        </p:attrNameLst>
                                      </p:cBhvr>
                                      <p:to>
                                        <p:strVal val="visible"/>
                                      </p:to>
                                    </p:set>
                                    <p:animEffect filter="fade" transition="in">
                                      <p:cBhvr>
                                        <p:cTn dur="1000"/>
                                        <p:tgtEl>
                                          <p:spTgt spid="8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xEl>
                                              <p:pRg end="7" st="7"/>
                                            </p:txEl>
                                          </p:spTgt>
                                        </p:tgtEl>
                                        <p:attrNameLst>
                                          <p:attrName>style.visibility</p:attrName>
                                        </p:attrNameLst>
                                      </p:cBhvr>
                                      <p:to>
                                        <p:strVal val="visible"/>
                                      </p:to>
                                    </p:set>
                                    <p:animEffect filter="fade" transition="in">
                                      <p:cBhvr>
                                        <p:cTn dur="1000"/>
                                        <p:tgtEl>
                                          <p:spTgt spid="8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92" name="Google Shape;92;p18"/>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ᏓᏆᎴᎵ ᏭᎾᏣᏁ. “ᎭᏢ ᏫᎩᏂᏩᎯ, ᎡᏥ?” ᎤᏛᏛᏁ ᎺᎵ. </a:t>
            </a:r>
            <a:endParaRPr sz="2400">
              <a:solidFill>
                <a:srgbClr val="FFFFFF"/>
              </a:solidFill>
            </a:endParaRPr>
          </a:p>
          <a:p>
            <a:pPr indent="0" lvl="0" marL="0" rtl="0" algn="l">
              <a:spcBef>
                <a:spcPts val="0"/>
              </a:spcBef>
              <a:spcAft>
                <a:spcPts val="0"/>
              </a:spcAft>
              <a:buNone/>
            </a:pPr>
            <a:r>
              <a:rPr lang="en" sz="2400">
                <a:solidFill>
                  <a:srgbClr val="FFFFFF"/>
                </a:solidFill>
              </a:rPr>
              <a:t>“ᏗᎦᏚᎲ ᎢᏁᎾ,” ᎤᏛᏁ ᎺᎵ ᎤᏥ. </a:t>
            </a:r>
            <a:endParaRPr sz="2400">
              <a:solidFill>
                <a:srgbClr val="FFFFFF"/>
              </a:solidFill>
            </a:endParaRPr>
          </a:p>
          <a:p>
            <a:pPr indent="0" lvl="0" marL="0" rtl="0" algn="l">
              <a:spcBef>
                <a:spcPts val="0"/>
              </a:spcBef>
              <a:spcAft>
                <a:spcPts val="0"/>
              </a:spcAft>
              <a:buNone/>
            </a:pPr>
            <a:r>
              <a:rPr lang="en" sz="2400">
                <a:solidFill>
                  <a:srgbClr val="FFFFFF"/>
                </a:solidFill>
              </a:rPr>
              <a:t>ᏗᏓᎾᏅ ᎤᏁᏅᏎ. ᎤᎾ, ᎤᏂᏍᏈᏍᏗ ᏧᏓᎴᏅᏓ ᎠᎾᏓᏂᏏᏂᏙ ᎠᎴ ᎢᏧᎳ ᎦᏙ ᎠᎹ ᏱᏃ ᎡᎯ ᎠᏁᎮ. ᎢᎾᏓ, ᏘᏲᎭᏟ, ᏚᏪᎦ, ᏧᏫ, ᏩᎶᏏ, ᎠᎴ ᏓᎩᏏ ᏚᏂᎧᎮ. </a:t>
            </a:r>
            <a:endParaRPr sz="2400">
              <a:solidFill>
                <a:srgbClr val="FFFFFF"/>
              </a:solidFill>
            </a:endParaRPr>
          </a:p>
          <a:p>
            <a:pPr indent="0" lvl="0" marL="0" rtl="0" algn="l">
              <a:spcBef>
                <a:spcPts val="0"/>
              </a:spcBef>
              <a:spcAft>
                <a:spcPts val="0"/>
              </a:spcAft>
              <a:buNone/>
            </a:pPr>
            <a:r>
              <a:rPr lang="en" sz="2400">
                <a:solidFill>
                  <a:srgbClr val="FFFFFF"/>
                </a:solidFill>
              </a:rPr>
              <a:t>ᎤᏍᏗ ᏓᎩᏏ ᎤᏂᏩᏎ. ᎤᏬᏗᎨ ᎤᎵᏑᏫᏗ ᎨᏎ. Pokey ᏚᏬᏁ. ᏧᏁᏅᏒ ᎤᏂᏫᏕ. </a:t>
            </a:r>
            <a:endParaRPr sz="2400">
              <a:solidFill>
                <a:srgbClr val="FFFFFF"/>
              </a:solidFill>
            </a:endParaRPr>
          </a:p>
          <a:p>
            <a:pPr indent="0" lvl="0" marL="0" rtl="0" algn="l">
              <a:spcBef>
                <a:spcPts val="0"/>
              </a:spcBef>
              <a:spcAft>
                <a:spcPts val="0"/>
              </a:spcAft>
              <a:buNone/>
            </a:pPr>
            <a:r>
              <a:rPr lang="en" sz="2400">
                <a:solidFill>
                  <a:srgbClr val="FFFFFF"/>
                </a:solidFill>
              </a:rPr>
              <a:t>ᎺᎵ ᎤᎵᎮᎵᏤ ᏓᎩᏏ ᏧᏩᏛᎮ.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0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10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10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1000"/>
                                        <p:tgtEl>
                                          <p:spTgt spid="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1000"/>
                                        <p:tgtEl>
                                          <p:spTgt spid="9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ᏓᎳᏚᏏᏁ ᏣᎳᎩ ᎠᏕᎶᏆᏍᏗ</a:t>
            </a:r>
            <a:endParaRPr/>
          </a:p>
        </p:txBody>
      </p:sp>
      <p:sp>
        <p:nvSpPr>
          <p:cNvPr id="98" name="Google Shape;98;p19"/>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Jegskin ale Meli New York unenvse. Junalsdaiydi unalsdaiyvhvsge. Unalenvhe antlanohedihv asgaya nagoligvn nav juwotle.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“Osiju?” udvne jegskin. “Osiqudv,” udvne nagoligvn. “Jalagis sdiwoni?”</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“Vv. osdijalagi. Nihina?” udvne Jegskin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“Jijalagisquu! Hatlv disdegvi?” utvdvne nagoligvn.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“Tlaigo osdegv.” udvne Jegskin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“Oh! Tlaigo wawedolv! Wunegihlda agehya nikv eloh dogindlosv Tlaigoi!”</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“Gado udvne?” utvdvne Meli.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“O, aginohetlv nihidv jotlig” udvne Jegskin. </a:t>
            </a:r>
            <a:endParaRPr sz="1800">
              <a:solidFill>
                <a:srgbClr val="FFFFFF"/>
              </a:solidFill>
            </a:endParaRPr>
          </a:p>
        </p:txBody>
      </p:sp>
      <p:sp>
        <p:nvSpPr>
          <p:cNvPr id="99" name="Google Shape;99;p19"/>
          <p:cNvSpPr txBox="1"/>
          <p:nvPr/>
        </p:nvSpPr>
        <p:spPr>
          <a:xfrm>
            <a:off x="4770675" y="214025"/>
            <a:ext cx="3452100" cy="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Let’s read it in syllabary </a:t>
            </a:r>
            <a:endParaRPr>
              <a:solidFill>
                <a:srgbClr val="FFFF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1000"/>
                                        <p:tgtEl>
                                          <p:spTgt spid="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1000"/>
                                        <p:tgtEl>
                                          <p:spTgt spid="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1000"/>
                                        <p:tgtEl>
                                          <p:spTgt spid="9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