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Roboto Slab"/>
      <p:regular r:id="rId33"/>
      <p:bold r:id="rId34"/>
    </p:embeddedFont>
    <p:embeddedFont>
      <p:font typeface="Roboto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Slab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regular.fntdata"/><Relationship Id="rId12" Type="http://schemas.openxmlformats.org/officeDocument/2006/relationships/slide" Target="slides/slide7.xml"/><Relationship Id="rId34" Type="http://schemas.openxmlformats.org/officeDocument/2006/relationships/font" Target="fonts/RobotoSlab-bold.fntdata"/><Relationship Id="rId15" Type="http://schemas.openxmlformats.org/officeDocument/2006/relationships/slide" Target="slides/slide10.xml"/><Relationship Id="rId37" Type="http://schemas.openxmlformats.org/officeDocument/2006/relationships/font" Target="fonts/Roboto-italic.fntdata"/><Relationship Id="rId14" Type="http://schemas.openxmlformats.org/officeDocument/2006/relationships/slide" Target="slides/slide9.xml"/><Relationship Id="rId36" Type="http://schemas.openxmlformats.org/officeDocument/2006/relationships/font" Target="fonts/Robot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0173c0f0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0173c0f0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0173c0f0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0173c0f0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0173c0f0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0173c0f0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0173c0f0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0173c0f0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0173c0f0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d0173c0f0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0173c0f0f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0173c0f0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016af850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016af850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0173c0f0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0173c0f0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0173c0f0f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d0173c0f0f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0173c0f0f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d0173c0f0f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d3411d35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d3411d35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0173c0f0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d0173c0f0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0173c0f0f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0173c0f0f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d0173c0f0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d0173c0f0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0173c0f0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d0173c0f0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0173c0f0f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d0173c0f0f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0173c0f0f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d0173c0f0f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0173c0f0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d0173c0f0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cd8929ff92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cd8929ff92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d3411d35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d3411d35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d3411d35b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d3411d35b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d8929b68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cd8929b68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d9b6779f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d9b6779f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d016af850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d016af850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cd8929b68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cd8929b68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0173c0f0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d0173c0f0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400"/>
              <a:buFont typeface="Roboto Slab"/>
              <a:buNone/>
              <a:defRPr sz="2400">
                <a:solidFill>
                  <a:srgbClr val="F1C23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8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3625" y="4198575"/>
            <a:ext cx="813699" cy="8136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ᎣᏏᏲ</a:t>
            </a:r>
            <a:endParaRPr sz="9600"/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ᏅᎩᏁ</a:t>
            </a:r>
            <a:r>
              <a:rPr lang="en" sz="3600"/>
              <a:t> ᏣᎳᎩ ᎠᏕᎶᏆᏍᏗ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87900" y="1190025"/>
            <a:ext cx="41841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Jisdvn wajiniyvselv jutli ganidadv, nav ulose. </a:t>
            </a: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600">
              <a:solidFill>
                <a:srgbClr val="FFD966"/>
              </a:solidFill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100" y="724463"/>
            <a:ext cx="2462450" cy="3694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87900" y="1190025"/>
            <a:ext cx="41841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Ganidadv wukilvhe jisdvn. </a:t>
            </a: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600">
              <a:solidFill>
                <a:srgbClr val="FFD966"/>
              </a:solidFill>
            </a:endParaRPr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8900" y="1288525"/>
            <a:ext cx="4267197" cy="284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133" name="Google Shape;133;p24"/>
          <p:cNvSpPr txBox="1"/>
          <p:nvPr>
            <p:ph idx="1" type="body"/>
          </p:nvPr>
        </p:nvSpPr>
        <p:spPr>
          <a:xfrm>
            <a:off x="387900" y="1190025"/>
            <a:ext cx="41841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Utlisd jutli wutlvstanv. </a:t>
            </a: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3600">
              <a:solidFill>
                <a:srgbClr val="FFD966"/>
              </a:solidFill>
            </a:endParaRPr>
          </a:p>
        </p:txBody>
      </p:sp>
      <p:pic>
        <p:nvPicPr>
          <p:cNvPr id="134" name="Google Shape;134;p24"/>
          <p:cNvPicPr preferRelativeResize="0"/>
          <p:nvPr/>
        </p:nvPicPr>
        <p:blipFill rotWithShape="1">
          <a:blip r:embed="rId3">
            <a:alphaModFix/>
          </a:blip>
          <a:srcRect b="22870" l="25546" r="45443" t="31076"/>
          <a:stretch/>
        </p:blipFill>
        <p:spPr>
          <a:xfrm>
            <a:off x="3947643" y="1104175"/>
            <a:ext cx="3317376" cy="350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387900" y="1190025"/>
            <a:ext cx="41841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Jutli ganidadv ukilo jisdvn. </a:t>
            </a: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3600">
              <a:solidFill>
                <a:srgbClr val="FFD966"/>
              </a:solidFill>
            </a:endParaRPr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8900" y="1288525"/>
            <a:ext cx="4267197" cy="284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387900" y="1190025"/>
            <a:ext cx="41841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Wuniluj galquogine gadus, jutli uwetlune. </a:t>
            </a: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endParaRPr sz="3600">
              <a:solidFill>
                <a:srgbClr val="FFD966"/>
              </a:solidFill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296525"/>
            <a:ext cx="4267203" cy="284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387900" y="1190025"/>
            <a:ext cx="41841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Jisdvn nav uwetlunesquu. </a:t>
            </a: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endParaRPr sz="3600">
              <a:solidFill>
                <a:srgbClr val="FFD9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87900" y="1144125"/>
            <a:ext cx="8214000" cy="3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700"/>
              <a:buFont typeface="Arial"/>
              <a:buChar char="●"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Unlenvhe, usganoli gese jisdvn. 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700"/>
              <a:buFont typeface="Arial"/>
              <a:buChar char="●"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Jutli ulohisele jisdvn.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700"/>
              <a:buFont typeface="Arial"/>
              <a:buChar char="●"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Jisdvn wajiniyvselv jutli ganidadv, nav ulose.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700"/>
              <a:buFont typeface="Arial"/>
              <a:buChar char="●"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Ganidadv wukilvhe jisdvn.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700"/>
              <a:buFont typeface="Arial"/>
              <a:buChar char="●"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Utlisd jutli wutlvstanv.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700"/>
              <a:buFont typeface="Arial"/>
              <a:buChar char="●"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Jutli ganidadv ukilo jisdvn.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700"/>
              <a:buFont typeface="Arial"/>
              <a:buChar char="●"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Wuniluj galquogine gadus, jutli uwetlune.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700"/>
              <a:buFont typeface="Arial"/>
              <a:buChar char="●"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Jisdvn nav uwetlunesquu.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8"/>
          <p:cNvSpPr txBox="1"/>
          <p:nvPr/>
        </p:nvSpPr>
        <p:spPr>
          <a:xfrm>
            <a:off x="5383100" y="846600"/>
            <a:ext cx="273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387900" y="1144125"/>
            <a:ext cx="8214000" cy="3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ᎤᎾᎴᏅᎮ, ᎤᏍᎦᏃᎵ ᎨᏎ ᏥᏍᏛᎾ.ᏧᏟ ᎤᎶᎯᏎᎴ ᏥᏍᏛᎾ. 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ᏥᏍᏛᎾ ᏩᏥᏂᏴᏎᎸ ᏧᏟ ᎦᏂᏓᏛ, ᎾᎥ ᎤᎶᏎ. ᎦᏂᏓᏛ ᏭᎩᎸᎮ ᏥᏍᏛᎾ. ᎤᏟᏍᏗ ᏧᏟ ᏭᏢᏍᏔᏅ. ᏧᏟ ᎦᏂᏓᏛ ᎤᎩᎶ ᏥᏍᏛᎾ. ᏭᏂᎷᏨ ᎦᎵᏉᎩ</a:t>
            </a: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Ꮑ ᎦᏚᏏ ᏧᏟ ᎤᏪᏡᏁ. </a:t>
            </a: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ᏥᏍᏛᎾ ᎾᎥ ᎤᏪᏡᏁᏍᏊ.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9"/>
          <p:cNvSpPr txBox="1"/>
          <p:nvPr/>
        </p:nvSpPr>
        <p:spPr>
          <a:xfrm>
            <a:off x="5383100" y="846600"/>
            <a:ext cx="273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1582150" y="998350"/>
            <a:ext cx="5529300" cy="39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ᎢᎸᎯᏳ ᏥᎨᏒ, ᏂᎦᏓ ᎢᎾᎨ ᎠᏁᎯ ᎡᎵ ᏓᎾᏝᏃᎮᏍᎬ. ᏌᏊ ᎢᎦ, ᏝᏬᏚᎯ ᎾᎥ ᎠᎹᏳᎵᏗ ᎠᏓᎾᏏᏂᏙᎲ ᏥᏍᏛᎾ. ᎾᎥ, ᏧᏟ ᏭᏬᏢ. ᎤᎾᎴᏅᎮ ᏓᎾᏝᏃᎲᏍᎬ. ᏧᏟ ᏥᏍᏛᎾ ᎤᏛᏛᏁ, “ᏙᏳᏍ ᎯᏌᏄᎵ ᎦᏙ ᎠᎴ ᎠᎹᏱᎨ ᎯᏌᏄᎵ.”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“ᎥᎥ,” ᎤᏛᏁ ᏥᏍᏛᎾ. “ᎤᏠᏱ ᏥᏌᏄᎵ ᎦᏙ ᎠᎴ ᎠᎹᏱ.”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ᏧᏟ Ꮭ ᏳᏬᎯᏳᏁ. ᎤᏂᏙᎩᏯᏍᏗ ᏚᏄᎪᏔᏁ ᏧᏟ ᎠᎴ ᏥᏍᏛᎾ. </a:t>
            </a:r>
            <a:endParaRPr sz="20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600">
              <a:solidFill>
                <a:srgbClr val="F1C232"/>
              </a:solidFill>
            </a:endParaRPr>
          </a:p>
        </p:txBody>
      </p:sp>
      <p:pic>
        <p:nvPicPr>
          <p:cNvPr id="175" name="Google Shape;175;p30"/>
          <p:cNvPicPr preferRelativeResize="0"/>
          <p:nvPr/>
        </p:nvPicPr>
        <p:blipFill rotWithShape="1">
          <a:blip r:embed="rId3">
            <a:alphaModFix/>
          </a:blip>
          <a:srcRect b="0" l="31345" r="6212" t="0"/>
          <a:stretch/>
        </p:blipFill>
        <p:spPr>
          <a:xfrm>
            <a:off x="7204425" y="667750"/>
            <a:ext cx="1671173" cy="187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275" y="1058525"/>
            <a:ext cx="1206050" cy="176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182" name="Google Shape;182;p31"/>
          <p:cNvSpPr txBox="1"/>
          <p:nvPr>
            <p:ph idx="1" type="body"/>
          </p:nvPr>
        </p:nvSpPr>
        <p:spPr>
          <a:xfrm>
            <a:off x="387900" y="1144125"/>
            <a:ext cx="8214000" cy="3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ᎤᎾᎴᏅᎮ, ᎤᏍᎦᏃᎵ ᎨᏎ ᏥᏍᏛᎾ.ᏧᏟ ᎤᎶᎯᏎᎴ ᏥᏍᏛᎾ. 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ᏥᏍᏛᎾ ᏩᏥᏂᏴᏎᎸ ᏧᏟ ᎦᏂᏓᏛ, ᎾᎥ ᎤᎶᏎ. ᎦᏂᏓᏛ ᏭᎩᎸᎮ ᏥᏍᏛᎾ. ᎤᏟᏍᏗ ᏧᏟ ᏭᏢᏍᏔᏅ. ᏧᏟ ᎦᏂᏓᏛ ᎤᎩᎶ ᏥᏍᏛᎾ. ᏭᏂᎷᏨ ᎦᎵᏉᎩᏁ ᎦᏚᏏ ᏧᏟ ᎤᏪᏡᏁ. ᏥᏍᏛᎾ ᎾᎥ ᎤᏪᏡᏁᏍᏊ.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1"/>
          <p:cNvSpPr txBox="1"/>
          <p:nvPr/>
        </p:nvSpPr>
        <p:spPr>
          <a:xfrm>
            <a:off x="5383100" y="846600"/>
            <a:ext cx="273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87900" y="14898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ᎢᏓᎴᎾ- </a:t>
            </a:r>
            <a:r>
              <a:rPr lang="en" sz="3600">
                <a:solidFill>
                  <a:srgbClr val="F1C232"/>
                </a:solidFill>
              </a:rPr>
              <a:t>Let’s begin</a:t>
            </a:r>
            <a:endParaRPr sz="3600">
              <a:solidFill>
                <a:srgbClr val="F1C232"/>
              </a:solidFill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87900" y="21759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ᏣᎳᎩ ᎢᏗᏬᏂ- </a:t>
            </a:r>
            <a:r>
              <a:rPr lang="en" sz="3600">
                <a:solidFill>
                  <a:srgbClr val="F1C232"/>
                </a:solidFill>
              </a:rPr>
              <a:t>Let’s talk Cherokee</a:t>
            </a:r>
            <a:endParaRPr sz="360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189" name="Google Shape;189;p32"/>
          <p:cNvSpPr txBox="1"/>
          <p:nvPr>
            <p:ph idx="1" type="body"/>
          </p:nvPr>
        </p:nvSpPr>
        <p:spPr>
          <a:xfrm>
            <a:off x="387900" y="1144125"/>
            <a:ext cx="8214000" cy="3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ᎦᏣᏄᎵ/ᎠᏯᏄᎳ/ ᎤᏟᏍᏗ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Generally,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700"/>
              <a:buFont typeface="Arial"/>
              <a:buChar char="●"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Gajanul is used to describe things.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700"/>
              <a:buFont typeface="Arial"/>
              <a:buChar char="●"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Ayanul is saying “he/she is fast”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700"/>
              <a:buFont typeface="Arial"/>
              <a:buChar char="●"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Utlisd is used to describe actions.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2"/>
          <p:cNvSpPr txBox="1"/>
          <p:nvPr/>
        </p:nvSpPr>
        <p:spPr>
          <a:xfrm>
            <a:off x="5383100" y="846600"/>
            <a:ext cx="273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196" name="Google Shape;196;p33"/>
          <p:cNvSpPr txBox="1"/>
          <p:nvPr>
            <p:ph idx="1" type="body"/>
          </p:nvPr>
        </p:nvSpPr>
        <p:spPr>
          <a:xfrm>
            <a:off x="387900" y="1144125"/>
            <a:ext cx="8214000" cy="3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ᎦᏣᏄᎵᏍ? ᎤᏍᎦᏃᎵᎨ?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3"/>
          <p:cNvSpPr txBox="1"/>
          <p:nvPr/>
        </p:nvSpPr>
        <p:spPr>
          <a:xfrm>
            <a:off x="5383100" y="846600"/>
            <a:ext cx="273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8" name="Google Shape;19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4773" y="1062250"/>
            <a:ext cx="2177199" cy="326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3"/>
          <p:cNvSpPr txBox="1"/>
          <p:nvPr/>
        </p:nvSpPr>
        <p:spPr>
          <a:xfrm>
            <a:off x="4572000" y="4408725"/>
            <a:ext cx="27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ᎤᏒᎦᏃᎵ ᏲᎾ ᎢᏳᏍᏗ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205" name="Google Shape;205;p34"/>
          <p:cNvSpPr txBox="1"/>
          <p:nvPr>
            <p:ph idx="1" type="body"/>
          </p:nvPr>
        </p:nvSpPr>
        <p:spPr>
          <a:xfrm>
            <a:off x="387900" y="1144125"/>
            <a:ext cx="8214000" cy="3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ᎦᏣᏄᎵ</a:t>
            </a: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Ꮝ? ᎤᏍᎦᏃᎵᎨ?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4"/>
          <p:cNvSpPr txBox="1"/>
          <p:nvPr/>
        </p:nvSpPr>
        <p:spPr>
          <a:xfrm>
            <a:off x="5383100" y="846600"/>
            <a:ext cx="273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34"/>
          <p:cNvSpPr txBox="1"/>
          <p:nvPr/>
        </p:nvSpPr>
        <p:spPr>
          <a:xfrm>
            <a:off x="4572000" y="4408725"/>
            <a:ext cx="27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ᎠᏫ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8" name="Google Shape;208;p34"/>
          <p:cNvPicPr preferRelativeResize="0"/>
          <p:nvPr/>
        </p:nvPicPr>
        <p:blipFill rotWithShape="1">
          <a:blip r:embed="rId3">
            <a:alphaModFix/>
          </a:blip>
          <a:srcRect b="35869" l="40613" r="37201" t="34937"/>
          <a:stretch/>
        </p:blipFill>
        <p:spPr>
          <a:xfrm>
            <a:off x="4193075" y="1110150"/>
            <a:ext cx="3744323" cy="277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214" name="Google Shape;214;p35"/>
          <p:cNvSpPr txBox="1"/>
          <p:nvPr>
            <p:ph idx="1" type="body"/>
          </p:nvPr>
        </p:nvSpPr>
        <p:spPr>
          <a:xfrm>
            <a:off x="387900" y="1144125"/>
            <a:ext cx="8214000" cy="3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ᎦᏣᏄᎵ</a:t>
            </a: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Ꮝ? ᎤᏍᎦᏃᎵᎨ?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5"/>
          <p:cNvSpPr txBox="1"/>
          <p:nvPr/>
        </p:nvSpPr>
        <p:spPr>
          <a:xfrm>
            <a:off x="5383100" y="846600"/>
            <a:ext cx="273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35"/>
          <p:cNvSpPr txBox="1"/>
          <p:nvPr/>
        </p:nvSpPr>
        <p:spPr>
          <a:xfrm>
            <a:off x="4572000" y="4408725"/>
            <a:ext cx="27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ᏥᏍᏚ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9500" y="1573400"/>
            <a:ext cx="4464876" cy="25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223" name="Google Shape;223;p36"/>
          <p:cNvSpPr txBox="1"/>
          <p:nvPr>
            <p:ph idx="1" type="body"/>
          </p:nvPr>
        </p:nvSpPr>
        <p:spPr>
          <a:xfrm>
            <a:off x="387900" y="1144125"/>
            <a:ext cx="8214000" cy="3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ᎦᏣᏄᎵ</a:t>
            </a: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Ꮝ? ᎤᏍᎦᏃᎵᎨ?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6"/>
          <p:cNvSpPr txBox="1"/>
          <p:nvPr/>
        </p:nvSpPr>
        <p:spPr>
          <a:xfrm>
            <a:off x="5383100" y="846600"/>
            <a:ext cx="273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36"/>
          <p:cNvSpPr txBox="1"/>
          <p:nvPr/>
        </p:nvSpPr>
        <p:spPr>
          <a:xfrm>
            <a:off x="4572000" y="4408725"/>
            <a:ext cx="27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ᎡᎳᏈ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6" name="Google Shape;22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4971" y="1405675"/>
            <a:ext cx="4400251" cy="3050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232" name="Google Shape;232;p37"/>
          <p:cNvSpPr txBox="1"/>
          <p:nvPr>
            <p:ph idx="1" type="body"/>
          </p:nvPr>
        </p:nvSpPr>
        <p:spPr>
          <a:xfrm>
            <a:off x="387900" y="1144125"/>
            <a:ext cx="8214000" cy="3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ᎦᏣᏄᎵ</a:t>
            </a: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Ꮝ? ᎤᏍᎦᏃᎵᎨ?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7"/>
          <p:cNvSpPr txBox="1"/>
          <p:nvPr/>
        </p:nvSpPr>
        <p:spPr>
          <a:xfrm>
            <a:off x="5383100" y="846600"/>
            <a:ext cx="273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37"/>
          <p:cNvSpPr txBox="1"/>
          <p:nvPr/>
        </p:nvSpPr>
        <p:spPr>
          <a:xfrm>
            <a:off x="4572000" y="4408725"/>
            <a:ext cx="27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ᏩᏯᏄᎳ ᏪᏌ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5" name="Google Shape;23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8421" y="1757101"/>
            <a:ext cx="1785076" cy="249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241" name="Google Shape;241;p38"/>
          <p:cNvSpPr txBox="1"/>
          <p:nvPr>
            <p:ph idx="1" type="body"/>
          </p:nvPr>
        </p:nvSpPr>
        <p:spPr>
          <a:xfrm>
            <a:off x="387900" y="1144125"/>
            <a:ext cx="8214000" cy="3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ᎦᏣᏄᎵᏍ? ᎤᏍᎦᏃᎵᎨ?</a:t>
            </a:r>
            <a:endParaRPr sz="27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8"/>
          <p:cNvSpPr txBox="1"/>
          <p:nvPr/>
        </p:nvSpPr>
        <p:spPr>
          <a:xfrm>
            <a:off x="5383100" y="846600"/>
            <a:ext cx="273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" name="Google Shape;243;p38"/>
          <p:cNvSpPr txBox="1"/>
          <p:nvPr/>
        </p:nvSpPr>
        <p:spPr>
          <a:xfrm>
            <a:off x="4572000" y="4408725"/>
            <a:ext cx="27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ᏓᎦᏏ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4" name="Google Shape;2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5797" y="1408750"/>
            <a:ext cx="4549002" cy="303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250" name="Google Shape;250;p39"/>
          <p:cNvSpPr txBox="1"/>
          <p:nvPr>
            <p:ph idx="1" type="body"/>
          </p:nvPr>
        </p:nvSpPr>
        <p:spPr>
          <a:xfrm>
            <a:off x="1582150" y="1087225"/>
            <a:ext cx="5529300" cy="39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ᎤᎾᎴᏅᎮ- they started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ᎤᎶᎯᏎᎴ- he/she passed by him/her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ᏩᏥᏂᏴᏎᎸ- he/she grabbed it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ᏭᎩᎸᏁ- he/she rode it/ straddled it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ᎤᎩᎶ- he/she rode around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ᎤᏪᏡᏁ- he/she yelled out</a:t>
            </a:r>
            <a:endParaRPr sz="15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87900" y="1144125"/>
            <a:ext cx="8368200" cy="34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 everyone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My name is ______ I am ______ years old.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 am Cherokee. (mixed. Full blood. half) I am not Cherokee.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 am from _______ and I live in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 work at _________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My moms name is_______ and my dads name is ______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 am married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60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746425" y="1384275"/>
            <a:ext cx="74322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ᏥᏣᎳᎩ- I am Cherokee</a:t>
            </a:r>
            <a:endParaRPr sz="37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ᏥᎩᏚᏩᎩ- I am Keetoowah</a:t>
            </a:r>
            <a:endParaRPr sz="37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Ꮭ (Ꮵ)ᏣᎳᎩ ᏱᎩ- I’m not Cherokee</a:t>
            </a:r>
            <a:endParaRPr sz="37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87900" y="1489825"/>
            <a:ext cx="4596000" cy="32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ᏣᏨᏏᏗᏍ?</a:t>
            </a:r>
            <a:r>
              <a:rPr lang="en" sz="3600"/>
              <a:t>- </a:t>
            </a:r>
            <a:r>
              <a:rPr lang="en" sz="2600">
                <a:solidFill>
                  <a:srgbClr val="F1C232"/>
                </a:solidFill>
              </a:rPr>
              <a:t>do you need to go to the restroom?</a:t>
            </a:r>
            <a:endParaRPr sz="2600">
              <a:solidFill>
                <a:srgbClr val="F1C232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C232"/>
                </a:solidFill>
              </a:rPr>
              <a:t>Extra</a:t>
            </a:r>
            <a:endParaRPr sz="1600">
              <a:solidFill>
                <a:srgbClr val="F1C232"/>
              </a:solidFill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600"/>
              <a:buChar char="●"/>
            </a:pPr>
            <a:r>
              <a:rPr lang="en" sz="1600">
                <a:solidFill>
                  <a:srgbClr val="F1C232"/>
                </a:solidFill>
              </a:rPr>
              <a:t>ᎠᏩᏨᏏᏗ- I have to go to the bathroom. </a:t>
            </a:r>
            <a:endParaRPr sz="1600">
              <a:solidFill>
                <a:srgbClr val="F1C232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F1C232"/>
                </a:solidFill>
              </a:rPr>
              <a:t>ᎠᏨᎠ- he/she is going to the bathroom</a:t>
            </a:r>
            <a:endParaRPr sz="3600">
              <a:solidFill>
                <a:srgbClr val="F1C232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b="19441" l="0" r="0" t="27381"/>
          <a:stretch/>
        </p:blipFill>
        <p:spPr>
          <a:xfrm>
            <a:off x="5288050" y="1637300"/>
            <a:ext cx="3146001" cy="2510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1582150" y="998350"/>
            <a:ext cx="5529300" cy="39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ᎢᎸᎯᏳ ᏥᎨᏒ, ᏂᎦᏓ ᎢᎾᎨ ᎠᏁᎯ ᎡᎵ ᏓᎾᏝᏃᎮᏍᎬ. ᏌᏊ ᎢᎦ, ᏝᏬᏚᎯ ᎾᎥ ᎠᎹᏳᎵᏗ ᎠᏓᎾᏏᏂᏙᎲ ᏥᏍᏛᎾ. ᎾᎥ, ᏧᏟ ᏭᏬᏢ. ᎤᎾᎴᏅᎮ ᏓᎾᏝᏃᎲᏍᎬ. ᏧᏟ ᏥᏍᏛᎾ ᎤᏛᏛᏁ, “ᏙᏳᏍ ᎯᏌᏄᎵ ᎦᏙ ᎠᎴ ᎠᎹᏱᎨ ᎯᏌᏄᎵ.”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“ᎥᎥ,” ᎤᏛᏁ ᏥᏍᏛᎾ. “ᎤᏠᏱ ᏥᏌᏄᎵ ᎦᏙ ᎠᎴ ᎠᎹᏱ.”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ᏧᏟ Ꮭ ᏳᏬᎯᏳᏁ. ᎤᏂᏙᎩᏯᏍᏗ ᏚᏄᎪᏔᏁ ᏧᏟ ᎠᎴ ᏥᏍᏛᎾ. </a:t>
            </a:r>
            <a:endParaRPr sz="20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600">
              <a:solidFill>
                <a:srgbClr val="F1C232"/>
              </a:solidFill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b="0" l="31345" r="6212" t="0"/>
          <a:stretch/>
        </p:blipFill>
        <p:spPr>
          <a:xfrm>
            <a:off x="7204425" y="667750"/>
            <a:ext cx="1671173" cy="187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275" y="1058525"/>
            <a:ext cx="1206050" cy="176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670900" y="1144125"/>
            <a:ext cx="5143500" cy="3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ᎦᎵᏉᎩ ᎦᏚᏏ ᏚᏄᎧᏔᏁ ᏭᎾᏢᏍᏗ. ᎠᎬᏱ ᏫᎦᎷᏨ ᎦᎵᏉᎩᏁ ᎦᏚᏏ, ᏫᏗᎨᏡᎲᏍᎨᏍᏗ. ᎤᏓᏠᏒ ᎨᏎᏍᏗ. ᎦᏚ ᎦᎸᎳᏗ ᎣᏓᎸ ᏭᏂᎶᏒ. ᎦᎵᏉᎩ ᎦᏚᏏ ᏚᏂᏑᏰᏒ ᏭᎾᏢᏍᏗ.</a:t>
            </a:r>
            <a:r>
              <a:rPr lang="en" sz="30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0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000">
              <a:solidFill>
                <a:srgbClr val="FFD966"/>
              </a:solidFill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9850" y="2390700"/>
            <a:ext cx="4016727" cy="238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87900" y="1190025"/>
            <a:ext cx="41841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Unlenvhe, usganoli gese jisdvn.   </a:t>
            </a:r>
            <a:endParaRPr sz="3600">
              <a:solidFill>
                <a:srgbClr val="FFD966"/>
              </a:solidFill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296525"/>
            <a:ext cx="4267203" cy="284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ᏅᎩᏁ ᏣᎳᎩ ᎠᏕᎶᏆᏍᏗ</a:t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87900" y="1190025"/>
            <a:ext cx="41841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Jutli ulohisele jisdvn. </a:t>
            </a:r>
            <a:r>
              <a:rPr lang="en" sz="36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600">
              <a:solidFill>
                <a:srgbClr val="FFD966"/>
              </a:solidFill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9550" y="1224650"/>
            <a:ext cx="4267203" cy="284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RSU Theme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