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a37b2dd0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a37b2dd0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a37b2dd0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a37b2dd0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a37b2dd0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a37b2dd0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a37b2dd0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a37b2dd0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a37b2dd0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a37b2dd0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a37b2dd0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a37b2dd0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a37b2dd0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a37b2dd0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a37b2dd0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a37b2dd0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a37b2dd0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a37b2dd0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a37b2dd0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a37b2dd0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d8929ff9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d8929ff9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d8929b6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d8929b6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d9b6779f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d9b6779f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016af850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016af850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0173c0f0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0173c0f0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d8929b68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d8929b68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ᎯᏍᎩᏁ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87900" y="1190025"/>
            <a:ext cx="4184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Jutli utvdvne na jisdvn “siquu inatohgiya.” </a:t>
            </a:r>
            <a:r>
              <a:rPr lang="en" sz="3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600">
              <a:solidFill>
                <a:srgbClr val="FFD966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500" y="2414775"/>
            <a:ext cx="3465876" cy="231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87900" y="1190025"/>
            <a:ext cx="4184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Unaktahvse, wuntohgiyastanv odalv junlenvhe. </a:t>
            </a:r>
            <a:r>
              <a:rPr lang="en" sz="3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3600">
              <a:solidFill>
                <a:srgbClr val="FFD966"/>
              </a:solidFill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96525"/>
            <a:ext cx="4267203" cy="240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87900" y="1190025"/>
            <a:ext cx="4184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Ayetli tlv antohgiyasgv jutli utlisd uktahvse.</a:t>
            </a:r>
            <a:r>
              <a:rPr lang="en" sz="3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3600">
              <a:solidFill>
                <a:srgbClr val="FFD966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96525"/>
            <a:ext cx="4267203" cy="283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87900" y="1190025"/>
            <a:ext cx="4184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Na jisdvn hale wulo?se nowu sdayosv wajiniyvsele jutli ganidadv. </a:t>
            </a:r>
            <a:r>
              <a:rPr lang="en" sz="3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3600">
              <a:solidFill>
                <a:srgbClr val="FFD966"/>
              </a:solidFill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96525"/>
            <a:ext cx="4267203" cy="2844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87900" y="1190025"/>
            <a:ext cx="79185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Usquanikd uyelvse jutli na jisdvn wulujvsquu.</a:t>
            </a:r>
            <a:endParaRPr sz="250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Jutli utvdvne na jisdvn “siquu inatogiya.”</a:t>
            </a:r>
            <a:endParaRPr sz="250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Unaktahvse, wuntohgiyastanv odalv junlenvhe.</a:t>
            </a:r>
            <a:endParaRPr sz="250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Ayetli tlv antohgiyasgv jutli utlisd uktahvse. </a:t>
            </a:r>
            <a:endParaRPr sz="250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500"/>
              <a:buFont typeface="Arial"/>
              <a:buChar char="●"/>
            </a:pP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Na jisdvn hale wulo?se nowu sdayosv wajiniyvsele jutli ganidadv. </a:t>
            </a: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500">
              <a:solidFill>
                <a:srgbClr val="FFD9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87900" y="1190025"/>
            <a:ext cx="79185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ᎤᏍᏆᏂᎪᏓ ᎤᏰᎸᏎ ᏧᏟ Ꮎ ᏥᏍᏛᎾ ᏭᎷᏨᏍᏊ.ᏧᏟ ᎤᏛᏛᏁ Ꮎ ᏥᏍᏛᎾ “ᏏᏊ ᎢᎾᏙᎩᏯ.”ᎤᎾᎧᏔᎲᏎ, ᏭᎾᏙᎩᏯᏍᏔᏅ ᎣᏓᎸ ᏧᎾᎴᏅᎮ.</a:t>
            </a: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ᎠᏰᏟ Ꮲ ᎠᎾᏙᎩᏯᏍᎬ ᏧᏟ ᎤᏟᏍᏗ ᎤᎧᏔᎲᏎ. </a:t>
            </a:r>
            <a:endParaRPr sz="250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Ꮎ ᏥᏍᏛᎾ ᎭᎴ ᏭᎶᏎ ᏃᏭ ᏍᏓᏲᏒ ᏩᏥᏂᏴᏎᎴ ᏧᏟ ᎦᏂᏓᏛ. </a:t>
            </a:r>
            <a:endParaRPr sz="250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500">
              <a:solidFill>
                <a:srgbClr val="FFD9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1582150" y="998350"/>
            <a:ext cx="5529300" cy="3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ᎢᎸᎯᏳ ᏥᎨᏒ, ᏂᎦᏓ ᎢᎾᎨ ᎠᏁᎯ ᎡᎵ ᏓᎾᏝᏃᎮᏍᎬ. ᏌᏊ ᎢᎦ, ᏝᏬᏚᎯ ᎾᎥ ᎠᎹᏳᎵᏗ ᎠᏓᎾᏏᏂᏙᎲ ᏥᏍᏛᎾ. ᎾᎥ, ᏧᏟ ᏭᏬᏢ. ᎤᎾᎴᏅᎮ ᏓᎾᏝᏃᎲᏍᎬ. ᏧᏟ ᏥᏍᏛᎾ ᎤᏛᏛᏁ, “ᏙᏳᏍ ᎯᏌᏄᎵ ᎦᏙ ᎠᎴ ᎠᎹᏱᎨ ᎯᏌᏄᎵ.”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“ᎥᎥ,” ᎤᏛᏁ ᏥᏍᏛᎾ. “ᎤᏠᏱ ᏥᏌᏄᎵ ᎦᏙ ᎠᎴ ᎠᎹᏱ.”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ᏧᏟ Ꮭ ᏳᏬᎯᏳᏁ. ᎤᏂᏙᎩᏯᏍᏗ ᏚᏄᎪᏔᏁ ᏧᏟ ᎠᎴ ᏥᏍᏛᎾ. </a:t>
            </a:r>
            <a:endParaRPr sz="2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b="0" l="31345" r="6212" t="0"/>
          <a:stretch/>
        </p:blipFill>
        <p:spPr>
          <a:xfrm>
            <a:off x="7204425" y="667750"/>
            <a:ext cx="1671173" cy="187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75" y="1058525"/>
            <a:ext cx="1206050" cy="176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670900" y="1144125"/>
            <a:ext cx="5143500" cy="38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ᎦᎵᏉᎩ ᎦᏚᏏ ᏚᏄᎧᏔᏁ ᏭᎾᏢᏍᏗ. ᎠᎬᏱ ᏫᎦᎷᏨ ᎦᎵᏉᎩᏁ ᎦᏚᏏ, ᏫᏗᎨᏡᎲᏍᎨᏍᏗ. ᎤᏓᏠᏒ ᎨᏎᏍᏗ. ᎦᏚ ᎦᎸᎳᏗ ᎣᏓᎸ ᏭᏂᎶᏒ. ᎦᎵᏉᎩ ᎦᏚᏏ ᏚᏂᏑᏰᏒ ᏭᎾᏢᏍᏗ.</a:t>
            </a:r>
            <a:r>
              <a:rPr lang="en" sz="30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>
              <a:solidFill>
                <a:srgbClr val="FFD966"/>
              </a:solidFill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850" y="2390700"/>
            <a:ext cx="4016727" cy="238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87900" y="1144125"/>
            <a:ext cx="8214000" cy="38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ᎤᎾᎴᏅᎮ, ᎤᏍᎦᏃᎵ ᎨᏎ ᏥᏍᏛᎾ.ᏧᏟ ᎤᎶᎯᏎᎴ ᏥᏍᏛᎾ.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ᏥᏍᏛᎾ ᏩᏥᏂᏴᏎᎸ ᏧᏟ ᎦᏂᏓᏛ, ᎾᎥ ᎤᎶᏎ. ᎦᏂᏓᏛ ᏭᎩᎸᎮ ᏥᏍᏛᎾ. ᎤᏟᏍᏗ ᏧᏟ ᏭᏢᏍᏔᏅ. ᏧᏟ ᎦᏂᏓᏛ ᎤᎩᎶ ᏥᏍᏛᎾ. ᏭᏂᎷᏨ ᎦᎵᏉᎩᏁ ᎦᏚᏏ ᏧᏟ ᎤᏪᏡᏁ. ᏥᏍᏛᎾ ᎾᎥ ᎤᏪᏡᏁᏍᏊ.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5383100" y="846600"/>
            <a:ext cx="273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500" y="2414775"/>
            <a:ext cx="3465876" cy="231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 ᏣᎳᎩ ᎠᏕᎶᏆᏍᏗ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87900" y="1190025"/>
            <a:ext cx="79185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ᎤᏍᏆᏂᎪᏓ ᎤᏰᎸᏎ ᏧᏟ Ꮎ ᏥᏍᏛᎾ ᏭᎷᏨᏍᏊ.ᏧᏟ ᎤᏛᏛᏁ Ꮎ ᏥᏍᏛᎾ “ᏏᏊ ᎢᎾᏙᎩᏯ.”ᎤᎾᎧᏔᎲᏎ, ᏭᎾᏙᎩᏯᏍᏔᏅ ᎣᏓᎸ ᏧᎾᎴᏅᎮ.ᎠᏰᏟ Ꮲ ᎠᎾᏙᎩᏯᏍᎬ ᏧᏟ ᎤᏟᏍᏗ ᎤᎧᏔᎲᏎ.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Ꮎ ᏥᏍᏛᎾ ᎭᎴ ᏭᎶᏎ ᏃᏭ ᏍᏓᏲᏒ ᏩᏥᏂᏴᏎᎴ ᏧᏟ ᎦᏂᏓᏛ.</a:t>
            </a: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500">
              <a:solidFill>
                <a:srgbClr val="FFD966"/>
              </a:solidFill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726" y="2869577"/>
            <a:ext cx="3033452" cy="20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1582150" y="1087225"/>
            <a:ext cx="5529300" cy="3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ᎤᏍᏆᏂᎪᏗ- surprised/ amazed/ wonderful/ interesting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ᎢᎾᏙᎩᏯ- let’s race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ᎤᎾᎧᏔᎲᏎ- they turned around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ᏧᎾᎴᏅᎮ- where they started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Ꮲ- somewhere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ᎭᎴ- almost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ᏭᎶᏎ- he/she fell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ᏍᏓᏲᏒ- firm, tenacious, solid</a:t>
            </a:r>
            <a:endParaRPr sz="15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87900" y="1144125"/>
            <a:ext cx="8368200" cy="3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everyone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My name is ______ I am ______ years old.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am Cherokee. (mixed. Full blood. half) I am not Cherokee.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am from _______ and I live in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work at _________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My moms name is_______ and my dads name is ______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am married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746425" y="1384275"/>
            <a:ext cx="7432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ᏥᏁᎳ- I live at</a:t>
            </a:r>
            <a:endParaRPr sz="37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87900" y="1489825"/>
            <a:ext cx="4596000" cy="32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ᏔᎾᏬᏨ/ ᏫᏔᎾᏬᏨ</a:t>
            </a:r>
            <a:r>
              <a:rPr lang="en" sz="3600"/>
              <a:t>- 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go get dressed</a:t>
            </a:r>
            <a:endParaRPr sz="2600">
              <a:solidFill>
                <a:srgbClr val="F1C23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1C232"/>
                </a:solidFill>
              </a:rPr>
              <a:t>Extra</a:t>
            </a:r>
            <a:endParaRPr sz="1600">
              <a:solidFill>
                <a:srgbClr val="F1C232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1C232"/>
              </a:buClr>
              <a:buSzPts val="1600"/>
              <a:buChar char="●"/>
            </a:pPr>
            <a:r>
              <a:rPr lang="en" sz="1600">
                <a:solidFill>
                  <a:srgbClr val="F1C232"/>
                </a:solidFill>
              </a:rPr>
              <a:t>ᏗᏤ ᏕᎦᎿᏬᎠ- I’m putting on new clothes. </a:t>
            </a:r>
            <a:endParaRPr sz="1600">
              <a:solidFill>
                <a:srgbClr val="F1C23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600"/>
              <a:buChar char="●"/>
            </a:pPr>
            <a:r>
              <a:rPr lang="en" sz="1600">
                <a:solidFill>
                  <a:srgbClr val="F1C232"/>
                </a:solidFill>
              </a:rPr>
              <a:t>ᏓᎿᏩᎢᏴ- he/she is changing clothes.</a:t>
            </a:r>
            <a:endParaRPr sz="3600">
              <a:solidFill>
                <a:srgbClr val="F1C232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300" y="1056900"/>
            <a:ext cx="2462450" cy="369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1582150" y="998350"/>
            <a:ext cx="5529300" cy="3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ᎢᎸᎯᏳ ᏥᎨᏒ, ᏂᎦᏓ ᎢᎾᎨ ᎠᏁᎯ ᎡᎵ ᏓᎾᏝᏃᎮᏍᎬ. ᏌᏊ ᎢᎦ, ᏝᏬᏚᎯ ᎾᎥ ᎠᎹᏳᎵᏗ ᎠᏓᎾᏏᏂᏙᎲ ᏥᏍᏛᎾ. ᎾᎥ, ᏧᏟ ᏭᏬᏢ. ᎤᎾᎴᏅᎮ ᏓᎾᏝᏃᎲᏍᎬ. ᏧᏟ ᏥᏍᏛᎾ ᎤᏛᏛᏁ, “ᏙᏳᏍ ᎯᏌᏄᎵ ᎦᏙ ᎠᎴ ᎠᎹᏱᎨ ᎯᏌᏄᎵ.”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“ᎥᎥ,” ᎤᏛᏁ ᏥᏍᏛᎾ. “ᎤᏠᏱ ᏥᏌᏄᎵ ᎦᏙ ᎠᎴ ᎠᎹᏱ.”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ᏧᏟ Ꮭ ᏳᏬᎯᏳᏁ. ᎤᏂᏙᎩᏯᏍᏗ ᏚᏄᎪᏔᏁ ᏧᏟ ᎠᎴ ᏥᏍᏛᎾ. </a:t>
            </a:r>
            <a:endParaRPr sz="2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31345" r="6212" t="0"/>
          <a:stretch/>
        </p:blipFill>
        <p:spPr>
          <a:xfrm>
            <a:off x="7204425" y="667750"/>
            <a:ext cx="1671173" cy="187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75" y="1058525"/>
            <a:ext cx="1206050" cy="176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670900" y="1144125"/>
            <a:ext cx="5143500" cy="38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ᎦᎵᏉᎩ ᎦᏚᏏ ᏚᏄᎧᏔᏁ ᏭᎾᏢᏍᏗ. ᎠᎬᏱ ᏫᎦᎷᏨ ᎦᎵᏉᎩᏁ ᎦᏚᏏ, ᏫᏗᎨᏡᎲᏍᎨᏍᏗ. ᎤᏓᏠᏒ ᎨᏎᏍᏗ. ᎦᏚ ᎦᎸᎳᏗ ᎣᏓᎸ ᏭᏂᎶᏒ. ᎦᎵᏉᎩ ᎦᏚᏏ ᏚᏂᏑᏰᏒ ᏭᎾᏢᏍᏗ.</a:t>
            </a:r>
            <a:r>
              <a:rPr lang="en" sz="30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rgbClr val="FFD966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850" y="2390700"/>
            <a:ext cx="4016727" cy="238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87900" y="1144125"/>
            <a:ext cx="8214000" cy="38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ᎤᎾᎴᏅᎮ, ᎤᏍᎦᏃᎵ ᎨᏎ ᏥᏍᏛᎾ.ᏧᏟ ᎤᎶᎯᏎᎴ ᏥᏍᏛᎾ.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ᏥᏍᏛᎾ ᏩᏥᏂᏴᏎᎸ ᏧᏟ ᎦᏂᏓᏛ, ᎾᎥ ᎤᎶᏎ. ᎦᏂᏓᏛ ᏭᎩᎸᎮ ᏥᏍᏛᎾ. ᎤᏟᏍᏗ ᏧᏟ ᏭᏢᏍᏔᏅ. ᏧᏟ ᎦᏂᏓᏛ ᎤᎩᎶ ᏥᏍᏛᎾ. ᏭᏂᎷᏨ ᎦᎵᏉᎩ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Ꮑ ᎦᏚᏏ ᏧᏟ ᎤᏪᏡᏁ. </a:t>
            </a: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ᏥᏍᏛᎾ ᎾᎥ ᎤᏪᏡᏁᏍᏊ.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5383100" y="846600"/>
            <a:ext cx="273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500" y="2414775"/>
            <a:ext cx="3465876" cy="231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87900" y="1190025"/>
            <a:ext cx="4184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Usquanikd uyelvse jutli na jisdvn wulujvsquu.</a:t>
            </a:r>
            <a:r>
              <a:rPr lang="en" sz="3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600">
              <a:solidFill>
                <a:srgbClr val="FFD966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96525"/>
            <a:ext cx="4267203" cy="2844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