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</p:sldIdLst>
  <p:sldSz cy="5143500" cx="9144000"/>
  <p:notesSz cx="6858000" cy="9144000"/>
  <p:embeddedFontLst>
    <p:embeddedFont>
      <p:font typeface="Roboto Slab"/>
      <p:regular r:id="rId65"/>
      <p:bold r:id="rId66"/>
    </p:embeddedFont>
    <p:embeddedFont>
      <p:font typeface="Roboto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Roboto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Slab-bold.fntdata"/><Relationship Id="rId21" Type="http://schemas.openxmlformats.org/officeDocument/2006/relationships/slide" Target="slides/slide16.xml"/><Relationship Id="rId65" Type="http://schemas.openxmlformats.org/officeDocument/2006/relationships/font" Target="fonts/RobotoSlab-regular.fntdata"/><Relationship Id="rId24" Type="http://schemas.openxmlformats.org/officeDocument/2006/relationships/slide" Target="slides/slide19.xml"/><Relationship Id="rId68" Type="http://schemas.openxmlformats.org/officeDocument/2006/relationships/font" Target="fonts/Roboto-bold.fntdata"/><Relationship Id="rId23" Type="http://schemas.openxmlformats.org/officeDocument/2006/relationships/slide" Target="slides/slide18.xml"/><Relationship Id="rId67" Type="http://schemas.openxmlformats.org/officeDocument/2006/relationships/font" Target="fonts/Roboto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49e16b3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b49e16b3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2223445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42223445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42223445d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42223445d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2f79f88f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2f79f88f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42223445d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42223445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2f79f88f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42f79f88f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43c722c09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43c722c09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3c722c09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3c722c09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43c722c0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43c722c0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3c722c09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43c722c09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3c722c09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43c722c09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43c722c09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43c722c09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fea4f0c6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fea4f0c6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fea4f0c6d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fea4f0c6d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ea4f0c6d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ea4f0c6d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8dbd0b7a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58dbd0b7a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8dbd0b7a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58dbd0b7a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5fa09407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5fa09407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8dbd0b7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58dbd0b7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5fa094076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5fa09407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5fa094076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5fa09407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5fe3e44b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5fe3e44b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5fe3e44bc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5fe3e44bc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fe3e44bc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5fe3e44bc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6303fc58e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6303fc58e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6303fc58e5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6303fc58e5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6303fc58e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6303fc58e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6303fc58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6303fc58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303fc58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6303fc58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6303fc58e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6303fc58e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70f94dd6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70f94dd6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70f94dd6d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70f94dd6d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818649fad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818649fad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818649fad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818649fad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b1da14e4b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b1da14e4b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b1da14e4b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b1da14e4b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b49e16b3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b49e16b3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b49e16b3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b49e16b3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1b49e16b3d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1b49e16b3d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039957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039957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0208df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0208df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b1da14e4b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b1da14e4b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b1da14e4b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b1da14e4b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ᏅᎩᏁ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 ᏣᎳᎩ ᎠᏕᎶᏆᏍᏗ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424550" y="3501150"/>
            <a:ext cx="408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That snake was big and long he stretched all around the people, and the people they were penned up.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2"/>
          <p:cNvSpPr txBox="1"/>
          <p:nvPr/>
        </p:nvSpPr>
        <p:spPr>
          <a:xfrm>
            <a:off x="385950" y="984600"/>
            <a:ext cx="4240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ᎢᎾᏓᏃ ᎤᏔᎾ ᎠᎴ ᎦᏅᎯᏓ ᏚᏓᏁᏎ ᎬᏩᏚᏫᏓ ᏴᏫ, ᎠᎴ ᏴᏫ ᏚᏁᏄᎳᏫᏍᏔᏁᎢ.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0" name="Google Shape;200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2" name="Google Shape;232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ᏏᏆᏂᏓ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ᎤᏅᏒ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ᎠᎫᏌ ᏌᎻ ᏙᏧᏩ ᎤᏕᏲᏗ.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Pig Smith asked Creek Sam to teach Redbird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ᎠᏃᏥ ᎠᏴᏫᏯ ᎨᏎ ᎠᎫᏌ ᏌᎻ.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was a Natchez Indian.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ᏄᎵᏍᏓᏅᎾ ᎠᎴ ᎤᏪᏘ ᎤᏂᏃᎮᏢᎾ ᎠᏂᏣᎳᎩ, ᎠᏂᎫᏌ ᎠᎴ ᎠᏂᏃᏥ ᏓᎧᏔᎮ ᎠᎫᏌ ᏌᎻ.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Creek Sam knew the ways and old stories of the Cherokee, Creek and Natchez.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4" name="Google Shape;264;p3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 ᎠᏕᎶᏆᏍᎩ ᎨᎮ ᏙᏧᏩ. ᎤᏓᎿᏙ ᎠᎴ ᏙᎯ ᎦᏬᏂᏍᎩ ᎨᎭ. ᏚᏳᎪᏓ ᏃᎴ ᏥᏳᎪᏓ ᎨᎮ.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was a good learner. He was kind and soft spoken. He was honest and straight forward.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2" name="Google Shape;272;p4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ᏣᏁᎳᏍᎪᎯᏥᏍᏊᎤ ᏐᏁᎵᏍᎪ, ᏙᏧᏩ ᎠᏂᎩᏚᏩᎩ ᎠᏥᏍᏛᏂᎨᏍᏛ ᏍᎦᏚᎩ ᏗᏓᏘᏂᏙᎯ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By 1890, Redbird was leader of the illinois district. 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0" name="Google Shape;280;p4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ᎾᎯᏳ ᏥᎨᏒ ᏣᎳᎩ ᎠᏁᎲ, ᎠᏯᏙᎯᎲ ᎨᎮ.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 that time, there were a lot of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issues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in cherokee country.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85950" y="984600"/>
            <a:ext cx="40881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ᎤᏬᏚᎯ ᎤᏅᏣᏗ ᎢᎾᏓ</a:t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ᎪᎯᎩ ᏥᎨᏒᎩ ᎡᎮᎢ ᎦᏃᎯᎵᏙᎯ ᏂᎬᎢ ᎪᎱᏍᏗᏃ ᎠᏲᎯᎮᎢ ᎣᏍᏓ ᎠᎩᏍᏗ ᎥᎦᎷᏥᎦ. ᏌᏊ ᎢᎦ ᎢᎠᎢᏒ ᏥᏍᏆ ᏧᏲᏢᎯ ᎤᎪᎮᏃ ᎤᏍᏗ ᎢᎾᏓ ᎦᏅᎨ ᏅᏃᎱᎵᏗ. ᎤᏬᏚᏨᎯ ᎤᏅᏤᎢ ᎢᎾᏓ ᎤᏬᏚᎯ ᎤᏅᏣᏗ ᎠᎴ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ᎤᏓᏅᏘ ᏂᎬᏩᏍᏕ ᏓᎧᎾᏗᎢ.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94175" y="33503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8" name="Google Shape;288;p4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ᎤᏁᎫᏥᏓ ᎾᏅᏛᏁᎲ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outlawry.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ᎠᏰᏟ ᎤᏗᎦᎴᏲᏨ ᎨᏒ.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Cherokee Nation was disorganized.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4" name="Google Shape;304;p4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ᏓᎾᏟᎲ ᎤᎾᎴᏅᎲ ᎤᎾᏓᎴᎾ ᎤᎾᏓᏟᎬ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Different groups started fighting each other.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2" name="Google Shape;312;p4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ᏍᏈᏍᏗ ᎠᏂᏲᏁᎦ ᎠᏁᎮ. Ꮭ ᎤᏁᎳᎩ ᎡᎵᏒ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Many whites were living there. They didnt have permission.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0" name="Google Shape;320;p46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ᏚᏙᏢᏒ ᎤᏚᎵᎮ ᎠᏯᏔᏍᏗ ᎠᏂᏣᎳᎩ ᎠᏁᎲ.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 government wanted to divide the Cherokee lands.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8" name="Google Shape;328;p47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Dawes Commission ᎤᏃᏢᏁ, ᏚᏂᏎᏍᏗ ᎠᏁᎲ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created the Dawes Commission, who were tasked with counting all the existing Cherokees.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6" name="Google Shape;336;p4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Dawes Commission ᎤᎾᏚᎵᎮ ᎠᏰᏟ ᏳᏂᏗᏍᏗ ᎦᏙ ᎠᏂᏣᎳᎩ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were to encourage the Cherokees to divide their reservation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4" name="Google Shape;344;p49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ᎤᏂᎮ ᏂᎦᏓ ᎠᏂᏣᎳᎩ Ꮭ ᎠᏂᏏᏴᏫᎭ ᏱᎨᏎ.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9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always owned the land as a group, not as individuals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2" name="Google Shape;352;p50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ᎠᏂᏲᏁᎦ ᎤᎾᏚᎵᎮ ᏚᏂᏁᏗ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ᎦᏙ ᏂᎦᏓ ᎠᏂᏣᎳᎩ ᎠᏁᎲ.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50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whites wanted to give all living Cherokees land.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0" name="Google Shape;360;p5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ᏚᏂᏍᎪᎵᏙᏗ ᎠᏂᏲᏁᎦ ᎤᎾᏕᏗ ᎦᏙ.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1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they allowed the whites to live on the land.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ᎦᏃᎯᎵᏙᎯᏃ ᎤᎴᏫᏍᏔᏁᎢ. ᎤᎦᏙᏍᏔᏁᎢ ᎤᏲᏏᏍᎨ ᏗᎧᏃᏗᎢ ᏥᏍᏆᏃ ᏚᏅᏁᎴᎢ ᎠᏏ ᏄᏪᏅᏓᏊ.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ᎯᎸᏍᎩᏃ ᏄᎾᏙᏓᏇ ᎾᎿ ᎢᎠᎢᏎ ᏥᏍᏚ ᏕᎦᏁᎮᎢ ᏧᏲᏢᎯ ᎢᎤᎪᎮ ᎢᎾᏓ ᎢᎦᏅᎨ ᎤᏬᏚᎯ ᎤᏓᏅᏘ ᏂᎬᏩᏍᏕᎢ.ᎠᏎᏃ ᎢᏅᎯ ᎤᏛᏒᎯ.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68" name="Google Shape;368;p52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ᏳᎾᏚᎵᏍᎨ ᎠᏂᏣᎳᎩ ᏱᏄᎵᏍᏙᏗ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Cherokees didn’t want this to happen.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6" name="Google Shape;376;p53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ᏂᎦᎳᏓᏅᏍᎬ, ᎠᏂᎩᏚᏩᎩ ᏗᎾᏓᏘᏁᎯ ᎠᏁᎵᏍᎨ ᏚᏳᎦᏛ ᎦᎶᎯᏍᏗ ᎤᏅᎨᏮᏍᎬ.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With all that was happening, the kituwah leaders thought they had forgotten the true path.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ᎤᏁᏝᏅᎯ ᏚᏅᎨᏫᏒ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ᎠᏁᎵᏍᎨ ᎠᏂᎩᏚᏩᎩ.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thought God had forgotten them.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2" name="Google Shape;392;p55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ᎠᏂᎦᏴᎳ ᎯᎠ ᏄᏂᏪᏎᎸ ᏙᏧᏩ ᏥᏙᎲᎴᏓ ᏣᎳᎩ ᎢᏳᎾᏛᏂᏗ ᏥᎦᎶᏐᎲᏍᎩ.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elders said this to Redbird, “Raise up the Cherokee ways that are leaving.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0" name="Google Shape;400;p56"/>
          <p:cNvSpPr txBox="1"/>
          <p:nvPr>
            <p:ph idx="1" type="body"/>
          </p:nvPr>
        </p:nvSpPr>
        <p:spPr>
          <a:xfrm>
            <a:off x="55330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ᎤᏛᏛᏁᏍᏊ ᏗᏓᏠᏍᏗ ᎦᎸᏉᏗ ᏭᏁᏍᏗ.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6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also asked him to go and get the sacred belts.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8" name="Google Shape;408;p5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ᏚᎾᎡ ᏗᏓᏠᏍᏗ ᏝᏍᎩᏂ ᏧᏤᎵ ᏱᎨᏎᎢ.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7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had the belts but they didn’t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belong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to him.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6" name="Google Shape;416;p5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 ᎤᏙᏓ John Ross ᎨᏎ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8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Ross’ father was John Ross.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4" name="Google Shape;424;p5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ᏣᎳᎩ ᎤᎬᏫᏳᎯ ᎨᏎᎢ.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 Ross was the former Cherokee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2" name="Google Shape;432;p6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ᏙᏧᏩ, Dekinny Waters ᎠᎴ Wilson Girty ᎤᎾᏚᏛᎴ ᏗᏓᏠᏍᏗ ᏫᏚᏂᏁᏍᏗ.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Redbird, Dekinny Waters and Wilson Girty were responsible to go and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0" name="Google Shape;440;p6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ᏗᏓᏘᏂᏙᎯ ᎠᏥᏍᏛᏂᎨᏍᏛ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Dekinny Waters was a leader of the Illinois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385950" y="984600"/>
            <a:ext cx="408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ᏥᏍᏚᏃ ᏚᏅᏁᎴ ᎯᎠᏃ ᏄᏪᏎ- ᎣᏏᏲ- ᎢᎤᏪᏅᏎᏃ.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ᏢᏰᏃ ᎦᏃᎯᎵᏙᎯ ᎢᎤᎪᎮ ᎢᎾᏓ ᎤᏔᎾ ᎾᏊ ᎨᏎᎢ.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ᎠᏎᏃ ᎤᏓᏅᏘ ᏂᎬᏩᏍᏕᎢ ᎠᎴ ᎤᏲᏏᏍᎨ ᏂᎬᏩᏍᏕᎢ. ᎦᏃᎯᎵᏙᎢ ᎬᎾ ᏕᎦᏁᎮᎢ ᎤᎴᏫᏍᏔᏁ ᎤᏅᏁᎴᎢ  ᎢᎾᏓ ᎬᎾ ᎧᏬᎩ.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8" name="Google Shape;448;p62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ᎠᎴ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ᏗᏓᏘᏂᏙᎯ ᏄᏳᎯ ᏍᎦᏚᎩ ᎨᏎ.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2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Wilson Girty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was a leader of the Canadian District.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6" name="Google Shape;456;p63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ᎪᎯᎦ ᏥᎨᏒ, ᏗᏓᏠᏍᏗ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ᎠᏂᏍᏆᏂᎪᏔᏁ ᎤᎬᏫᏳᎯ.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3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long time ago, the belts were kept by the chief.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4" name="Google Shape;464;p64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ᎠᏎᏃ John Ross ᎤᏲᎱᏎᎴ, ᎤᏪᏥ ᎡᎵᏍᎨ ᏗᏓᏠᏍᏗ ᏚᎾᏤᎵ Ross ᏚᏓᏘᎿᎥᎢ ᎨᏎ, Ꮭ ᏂᎦᏓ ᎠᏂᏣᎳᎩ.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4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But after John Ross died, his son thought the belts belonged to the Ross family, not to the Cherokee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people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2" name="Google Shape;472;p65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 ᎠᏂᏦᎢ ᎠᏂᏍᎦᏯ John Smith ᏭᏂᏅᏎ ᏗᏓᏠᏍᏗ ᏫᏚᎩᏍᏗ.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5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These three man Told John Smith to go get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80" name="Google Shape;480;p66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ᏗᏓᏠᏍᏗ ᏚᏂᏙᎵᏒᏭ ᎡᎵᏍᎨ Bob.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1" name="Google Shape;48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6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Bob just thought they were borrowing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88" name="Google Shape;488;p67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John Smith ᏗᏓᏠᏍᏗ ᏫᏚᏁᏎ.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7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John Smith went and got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96" name="Google Shape;496;p68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ᏚᏂᎾᎣ ᏗᏓᏠᏍᏗ ᎠᏂᎩᏚᏩᎩ.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7" name="Google Shape;49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68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Kituwas still have the belts.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504" name="Google Shape;504;p69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ᏣᏁᎳᏍᎪᎯᏥᏍᏊ ᎦᎵᏆᏍᎪ ᏌᏊ ᏙᏧᏩ ᎠᎴ Lucy Fields ᎤᎾᏁᎳᏕ.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9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 1871 Redbird and Lucy Fields were married.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512" name="Google Shape;512;p70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ᏍᎪᎯ ᏚᎾᏓᏘᎾᎡ, ᏣᏁᎳ ᎠᏂᏧᏣ ᎠᎴ ᏔᎵ ᎠᏂᎨᏳᏣ.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Google Shape;51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0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had ten children. Eight boys and two girls.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520" name="Google Shape;520;p71"/>
          <p:cNvSpPr txBox="1"/>
          <p:nvPr>
            <p:ph idx="1" type="body"/>
          </p:nvPr>
        </p:nvSpPr>
        <p:spPr>
          <a:xfrm>
            <a:off x="553300" y="767850"/>
            <a:ext cx="55056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John, Ella, Sam, Thomas, Susie, George, Mose, Richard, Kiah, ᎠᎴ Stokes ᏚᎾᏙᎡ ᏲᏁᎩ ᎬᏗ ᏧᏪᏥ ᏧᏂᎧᎮ ᏙᏧᏩ ᎠᎴ Lucy.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71"/>
          <p:cNvSpPr txBox="1"/>
          <p:nvPr>
            <p:ph idx="1" type="body"/>
          </p:nvPr>
        </p:nvSpPr>
        <p:spPr>
          <a:xfrm>
            <a:off x="363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John, Ella, Sam, Thomas, Susie, George, Mose, Richard, Kiah and Stokes were the names of the kids that Redbird and Lucy had.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ᏌᏊᎯᏁ  ᏣᎳᎩ ᎠᏕᎶᏆᏍᏗ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85950" y="984600"/>
            <a:ext cx="42405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ᎾᏊᎴ ᎦᏃᎯᎵᏙᎯ ᏧᏪᏅᏒ ᏫᎠᎩᏖ ᎠᏫ ᎠᏂᎩᎾ ᏓᎵᏎᎮᎢ.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ᎾᏊᏃ ᎤᏬᏚᎯ ᎤᏅᏣᏘ ᎢᎾᏓ ᎤᏪᏆᏨ ᎠᎴ ᏏᏊ ᏗᎧᏃᏗ ᎤᏲᏏᏍᎨ ᎦᏃᎯᎵᏙᎯᏃ ᎤᏪᏙᎵᏤᎢ ᎤᏔᎾ ᎠᏫ ᎤᏅᏁᎴ ᎤᏩᏰᏍᏗ.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ᏧᏪᏅᏒᏃ ᎤᏛᎦᏁ ᏴᏫ ᏗᎾᎵᏍᎩᏏᏒᎢ ᎤᎾᎵᏍᎩᏍᏗ ᏗᎨᏒᎢ.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424550" y="3501150"/>
            <a:ext cx="408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All the nighthawks arrived.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85950" y="984600"/>
            <a:ext cx="4240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ᏂᎦᏓ ᎠᏂᏒᏃᏱ ᎤᏂᎷᏤᎢ.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424550" y="3501150"/>
            <a:ext cx="40881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Then at that time at night they danced at the fire and sang old songs. </a:t>
            </a: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85950" y="984600"/>
            <a:ext cx="4240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ᎾᎯᏳᏃ ᏒᏃᏱ ᎠᎾᎵᏍᎩᏍᎨ ᎠᏥᎸᎢ ᎪᏛ ᏓᏂᏃᎩᏍᎨ ᏧᏪᏘ ᏗᎧᏃᎩᏍᏗ. 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85950" y="984600"/>
            <a:ext cx="408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b="0" l="0" r="27525" t="0"/>
          <a:stretch/>
        </p:blipFill>
        <p:spPr>
          <a:xfrm>
            <a:off x="4626450" y="1083825"/>
            <a:ext cx="4179725" cy="296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424550" y="3501150"/>
            <a:ext cx="4088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EB38"/>
                </a:solidFill>
                <a:latin typeface="Roboto"/>
                <a:ea typeface="Roboto"/>
                <a:cs typeface="Roboto"/>
                <a:sym typeface="Roboto"/>
              </a:rPr>
              <a:t>The snake arrived and then surrounded them on the outside of where the people were dancing.      </a:t>
            </a:r>
            <a:endParaRPr sz="2100">
              <a:solidFill>
                <a:srgbClr val="FFEB3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85950" y="984600"/>
            <a:ext cx="424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ᎢᎾᏓ ᎤᎷᏤ ᏚᏚᏫᏍᏔᏁᎢᏃ ᎬᏩᏕᏱᏓ ᏴᏫ ᎠᎾᎵᏍᎩᏍᎬ.</a:t>
            </a: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