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</p:sldIdLst>
  <p:sldSz cy="5143500" cx="9144000"/>
  <p:notesSz cx="6858000" cy="9144000"/>
  <p:embeddedFontLst>
    <p:embeddedFont>
      <p:font typeface="Roboto Slab"/>
      <p:regular r:id="rId30"/>
      <p:bold r:id="rId31"/>
    </p:embeddedFont>
    <p:embeddedFont>
      <p:font typeface="Roboto"/>
      <p:regular r:id="rId32"/>
      <p:bold r:id="rId33"/>
      <p:italic r:id="rId34"/>
      <p:boldItalic r:id="rId3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15E8EF35-E123-4B81-BC40-DA296BFCA60B}">
  <a:tblStyle styleId="{15E8EF35-E123-4B81-BC40-DA296BFCA60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RobotoSlab-bold.fntdata"/><Relationship Id="rId30" Type="http://schemas.openxmlformats.org/officeDocument/2006/relationships/font" Target="fonts/RobotoSlab-regular.fntdata"/><Relationship Id="rId11" Type="http://schemas.openxmlformats.org/officeDocument/2006/relationships/slide" Target="slides/slide5.xml"/><Relationship Id="rId33" Type="http://schemas.openxmlformats.org/officeDocument/2006/relationships/font" Target="fonts/Roboto-bold.fntdata"/><Relationship Id="rId10" Type="http://schemas.openxmlformats.org/officeDocument/2006/relationships/slide" Target="slides/slide4.xml"/><Relationship Id="rId32" Type="http://schemas.openxmlformats.org/officeDocument/2006/relationships/font" Target="fonts/Roboto-regular.fntdata"/><Relationship Id="rId13" Type="http://schemas.openxmlformats.org/officeDocument/2006/relationships/slide" Target="slides/slide7.xml"/><Relationship Id="rId35" Type="http://schemas.openxmlformats.org/officeDocument/2006/relationships/font" Target="fonts/Roboto-boldItalic.fntdata"/><Relationship Id="rId12" Type="http://schemas.openxmlformats.org/officeDocument/2006/relationships/slide" Target="slides/slide6.xml"/><Relationship Id="rId34" Type="http://schemas.openxmlformats.org/officeDocument/2006/relationships/font" Target="fonts/Roboto-italic.fntdata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Google Shape;5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103b8e2fef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2103b8e2fef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2103b8e2fef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2103b8e2fef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103b8e2fef_0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2103b8e2fef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103b8e2fef_0_1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2103b8e2fef_0_1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103b8e2fef_0_1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2103b8e2fef_0_1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2103b8e2fef_0_1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2103b8e2fef_0_1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103b8e2fef_0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2103b8e2fef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103b8e2fef_0_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2103b8e2fef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2103b8e2fef_0_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2103b8e2fef_0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2103b8e2fef_0_1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2103b8e2fef_0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5d3411d35b_0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5d3411d35b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2103b8e2fef_0_1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2103b8e2fef_0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2103b8e2fef_0_1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2103b8e2fef_0_1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2103b8e2fef_0_1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2103b8e2fef_0_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2103b8e2fef_0_1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2103b8e2fef_0_1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2103b8e2fef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2103b8e2fef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2103b8e2fef_0_1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2103b8e2fef_0_1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103b8e2fef_0_1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2103b8e2fef_0_1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2103b8e2fef_0_1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2103b8e2fef_0_1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103b8e2fef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2103b8e2fef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103b8e2fef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2103b8e2fef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103b8e2fef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2103b8e2fef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2400"/>
              <a:buFont typeface="Roboto Slab"/>
              <a:buNone/>
              <a:defRPr sz="2400">
                <a:solidFill>
                  <a:srgbClr val="F1C232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11"/>
          <p:cNvSpPr txBox="1"/>
          <p:nvPr>
            <p:ph hasCustomPrompt="1"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9" name="Google Shape;49;p11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0" name="Google Shape;50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" name="Google Shape;39;p9"/>
          <p:cNvSpPr txBox="1"/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5.png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arina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03625" y="4198575"/>
            <a:ext cx="813699" cy="813699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3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ᎣᏏᏲ</a:t>
            </a:r>
            <a:endParaRPr sz="9600"/>
          </a:p>
        </p:txBody>
      </p:sp>
      <p:sp>
        <p:nvSpPr>
          <p:cNvPr id="58" name="Google Shape;58;p13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ᎠᎬᏱ </a:t>
            </a:r>
            <a:r>
              <a:rPr lang="en" sz="3600"/>
              <a:t>ᏣᎳᎩ ᎠᏕᎶᏆᏍᏗ</a:t>
            </a:r>
            <a:endParaRPr sz="36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2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ᎠᎬᏱ ᏣᎳᎩ ᎠᏕᎶᏆᏍᏗ</a:t>
            </a:r>
            <a:endParaRPr/>
          </a:p>
        </p:txBody>
      </p:sp>
      <p:sp>
        <p:nvSpPr>
          <p:cNvPr id="121" name="Google Shape;121;p22"/>
          <p:cNvSpPr txBox="1"/>
          <p:nvPr/>
        </p:nvSpPr>
        <p:spPr>
          <a:xfrm>
            <a:off x="2294225" y="675325"/>
            <a:ext cx="4357200" cy="113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9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ᎾᏛᏁᎲ- Verbs</a:t>
            </a:r>
            <a:endParaRPr b="1" sz="39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Single subject, single object</a:t>
            </a:r>
            <a:endParaRPr b="1" sz="23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aphicFrame>
        <p:nvGraphicFramePr>
          <p:cNvPr id="122" name="Google Shape;122;p22"/>
          <p:cNvGraphicFramePr/>
          <p:nvPr/>
        </p:nvGraphicFramePr>
        <p:xfrm>
          <a:off x="952500" y="20002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{15E8EF35-E123-4B81-BC40-DA296BFCA60B}</a:tableStyleId>
              </a:tblPr>
              <a:tblGrid>
                <a:gridCol w="3619500"/>
                <a:gridCol w="36195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500">
                          <a:solidFill>
                            <a:schemeClr val="accent6"/>
                          </a:solidFill>
                        </a:rPr>
                        <a:t>ᎠᎩ</a:t>
                      </a:r>
                      <a:endParaRPr sz="2500"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accent6"/>
                          </a:solidFill>
                        </a:rPr>
                        <a:t>I- it</a:t>
                      </a:r>
                      <a:endParaRPr sz="1800"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500">
                          <a:solidFill>
                            <a:schemeClr val="accent6"/>
                          </a:solidFill>
                        </a:rPr>
                        <a:t>Ꮳ</a:t>
                      </a:r>
                      <a:endParaRPr sz="2500"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accent6"/>
                          </a:solidFill>
                        </a:rPr>
                        <a:t>You- it</a:t>
                      </a:r>
                      <a:endParaRPr sz="1800"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500">
                          <a:solidFill>
                            <a:schemeClr val="accent6"/>
                          </a:solidFill>
                        </a:rPr>
                        <a:t>Ꭴ</a:t>
                      </a:r>
                      <a:endParaRPr sz="2500"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accent6"/>
                          </a:solidFill>
                        </a:rPr>
                        <a:t>he/she- it</a:t>
                      </a:r>
                      <a:endParaRPr sz="1800"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3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ᎠᎬᏱ ᏣᎳᎩ ᎠᏕᎶᏆᏍᏗ</a:t>
            </a:r>
            <a:endParaRPr/>
          </a:p>
        </p:txBody>
      </p:sp>
      <p:sp>
        <p:nvSpPr>
          <p:cNvPr id="128" name="Google Shape;128;p23"/>
          <p:cNvSpPr txBox="1"/>
          <p:nvPr/>
        </p:nvSpPr>
        <p:spPr>
          <a:xfrm>
            <a:off x="2294225" y="675325"/>
            <a:ext cx="4357200" cy="113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9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ᎾᏛᏁᎲ- Verbs</a:t>
            </a:r>
            <a:endParaRPr b="1" sz="39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Single subject, plural object</a:t>
            </a:r>
            <a:endParaRPr b="1" sz="23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aphicFrame>
        <p:nvGraphicFramePr>
          <p:cNvPr id="129" name="Google Shape;129;p23"/>
          <p:cNvGraphicFramePr/>
          <p:nvPr/>
        </p:nvGraphicFramePr>
        <p:xfrm>
          <a:off x="952500" y="20002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{15E8EF35-E123-4B81-BC40-DA296BFCA60B}</a:tableStyleId>
              </a:tblPr>
              <a:tblGrid>
                <a:gridCol w="3619500"/>
                <a:gridCol w="36195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500">
                          <a:solidFill>
                            <a:schemeClr val="accent6"/>
                          </a:solidFill>
                        </a:rPr>
                        <a:t>Ꮣ</a:t>
                      </a:r>
                      <a:r>
                        <a:rPr lang="en" sz="2500">
                          <a:solidFill>
                            <a:schemeClr val="accent6"/>
                          </a:solidFill>
                        </a:rPr>
                        <a:t>Ꭹ</a:t>
                      </a:r>
                      <a:endParaRPr sz="2500"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accent6"/>
                          </a:solidFill>
                        </a:rPr>
                        <a:t>I- them</a:t>
                      </a:r>
                      <a:endParaRPr sz="1800"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500">
                          <a:solidFill>
                            <a:schemeClr val="accent6"/>
                          </a:solidFill>
                        </a:rPr>
                        <a:t>Ꮥ</a:t>
                      </a:r>
                      <a:r>
                        <a:rPr lang="en" sz="2500">
                          <a:solidFill>
                            <a:schemeClr val="accent6"/>
                          </a:solidFill>
                        </a:rPr>
                        <a:t>Ꮳ</a:t>
                      </a:r>
                      <a:endParaRPr sz="2500"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accent6"/>
                          </a:solidFill>
                        </a:rPr>
                        <a:t>You- them</a:t>
                      </a:r>
                      <a:endParaRPr sz="1800"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500">
                          <a:solidFill>
                            <a:schemeClr val="accent6"/>
                          </a:solidFill>
                        </a:rPr>
                        <a:t>Ꮪ</a:t>
                      </a:r>
                      <a:endParaRPr sz="2500"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accent6"/>
                          </a:solidFill>
                        </a:rPr>
                        <a:t>he/she- them</a:t>
                      </a:r>
                      <a:endParaRPr sz="1800"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4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ᎠᎬᏱ ᏣᎳᎩ ᎠᏕᎶᏆᏍᏗ</a:t>
            </a:r>
            <a:endParaRPr/>
          </a:p>
        </p:txBody>
      </p:sp>
      <p:sp>
        <p:nvSpPr>
          <p:cNvPr id="135" name="Google Shape;135;p24"/>
          <p:cNvSpPr txBox="1"/>
          <p:nvPr>
            <p:ph idx="1" type="body"/>
          </p:nvPr>
        </p:nvSpPr>
        <p:spPr>
          <a:xfrm>
            <a:off x="268275" y="1258100"/>
            <a:ext cx="8307300" cy="340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Let’s use a verb we already know. To be hungry. (ᏲᏏ)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ᎠᎩᏲᏏ- I am hungry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ᏣᏲᏏ- you are hungry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ᎤᏲᏏ- he/she is hungry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Ex- ᏣᏲᏏᏍ? Are you hungry?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24"/>
          <p:cNvSpPr txBox="1"/>
          <p:nvPr/>
        </p:nvSpPr>
        <p:spPr>
          <a:xfrm>
            <a:off x="2330375" y="536550"/>
            <a:ext cx="43572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9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ᎾᏛᏁᎲ- Verbs</a:t>
            </a:r>
            <a:endParaRPr b="1" sz="39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5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ᎠᎬᏱ ᏣᎳᎩ ᎠᏕᎶᏆᏍᏗ</a:t>
            </a:r>
            <a:endParaRPr/>
          </a:p>
        </p:txBody>
      </p:sp>
      <p:sp>
        <p:nvSpPr>
          <p:cNvPr id="142" name="Google Shape;142;p25"/>
          <p:cNvSpPr txBox="1"/>
          <p:nvPr>
            <p:ph idx="1" type="body"/>
          </p:nvPr>
        </p:nvSpPr>
        <p:spPr>
          <a:xfrm>
            <a:off x="268275" y="1258100"/>
            <a:ext cx="8307300" cy="340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Let’s use another one. To be angry. (ᎿᎸ)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ᎠᎩᎿᎸ- I am angry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ᏣᎿᎸ- you are angry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ᎤᎿᎸ- he/she is angry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Ex- ᎤᎿᎸᏍ Ꮎ ᎩᏟ? Is that dog angry?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25"/>
          <p:cNvSpPr txBox="1"/>
          <p:nvPr/>
        </p:nvSpPr>
        <p:spPr>
          <a:xfrm>
            <a:off x="2330375" y="536550"/>
            <a:ext cx="43572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9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ᎾᏛᏁᎲ- Verbs</a:t>
            </a:r>
            <a:endParaRPr b="1" sz="39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6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ᎠᎬᏱ ᏣᎳᎩ ᎠᏕᎶᏆᏍᏗ</a:t>
            </a:r>
            <a:endParaRPr/>
          </a:p>
        </p:txBody>
      </p:sp>
      <p:sp>
        <p:nvSpPr>
          <p:cNvPr id="149" name="Google Shape;149;p26"/>
          <p:cNvSpPr txBox="1"/>
          <p:nvPr>
            <p:ph idx="1" type="body"/>
          </p:nvPr>
        </p:nvSpPr>
        <p:spPr>
          <a:xfrm>
            <a:off x="268275" y="1258100"/>
            <a:ext cx="8307300" cy="340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You can also use these with nouns, such as family members. Let’s take ᎡᏥ, mother.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ᎠᎩᏥ- my mother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ᏣᏥ- your mother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ᎤᏥ- his/her mother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26"/>
          <p:cNvSpPr txBox="1"/>
          <p:nvPr/>
        </p:nvSpPr>
        <p:spPr>
          <a:xfrm>
            <a:off x="2330375" y="536550"/>
            <a:ext cx="43572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9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ᎾᏛᏁᎲ- Verbs</a:t>
            </a:r>
            <a:endParaRPr b="1" sz="39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7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ᎠᎬᏱ ᏣᎳᎩ ᎠᏕᎶᏆᏍᏗ</a:t>
            </a:r>
            <a:endParaRPr/>
          </a:p>
        </p:txBody>
      </p:sp>
      <p:sp>
        <p:nvSpPr>
          <p:cNvPr id="156" name="Google Shape;156;p27"/>
          <p:cNvSpPr txBox="1"/>
          <p:nvPr>
            <p:ph idx="1" type="body"/>
          </p:nvPr>
        </p:nvSpPr>
        <p:spPr>
          <a:xfrm>
            <a:off x="268275" y="1258100"/>
            <a:ext cx="8307300" cy="340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Let’s use a verb we already know. To have a living thing.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ᎠᎩᎧ- I have it				ᏓᎩᎧ- I have them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ᏣᎧ- you have it				ᏕᏣᎧ- You have them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ᎤᏪᎧ- he/she has it			ᏚᏪᎧ- They have them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Ex- ᎤᏥᏯ ᎠᎩᎧ- I have a worm.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	Ꮎ ᎤᏥᏯ ᏓᎩᎧ- I have the worms.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27"/>
          <p:cNvSpPr txBox="1"/>
          <p:nvPr/>
        </p:nvSpPr>
        <p:spPr>
          <a:xfrm>
            <a:off x="2330375" y="536550"/>
            <a:ext cx="43572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9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ᎾᏛᏁᎲ- Verbs</a:t>
            </a:r>
            <a:endParaRPr b="1" sz="39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8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ᎠᎬᏱ ᏣᎳᎩ ᎠᏕᎶᏆᏍᏗ</a:t>
            </a:r>
            <a:endParaRPr/>
          </a:p>
        </p:txBody>
      </p:sp>
      <p:sp>
        <p:nvSpPr>
          <p:cNvPr id="163" name="Google Shape;163;p28"/>
          <p:cNvSpPr txBox="1"/>
          <p:nvPr>
            <p:ph idx="1" type="body"/>
          </p:nvPr>
        </p:nvSpPr>
        <p:spPr>
          <a:xfrm>
            <a:off x="268275" y="1258100"/>
            <a:ext cx="8307300" cy="340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Have is a classificatory verb, meaning that the verb is different depending on what you have. There are 5 types: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Living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Liquid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Long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Flexible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Everything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else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28"/>
          <p:cNvSpPr txBox="1"/>
          <p:nvPr/>
        </p:nvSpPr>
        <p:spPr>
          <a:xfrm>
            <a:off x="2330375" y="536550"/>
            <a:ext cx="43572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9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ᎾᏛᏁᎲ- Verbs</a:t>
            </a:r>
            <a:endParaRPr b="1" sz="39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9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ᎠᎬᏱ ᏣᎳᎩ ᎠᏕᎶᏆᏍᏗ</a:t>
            </a:r>
            <a:endParaRPr/>
          </a:p>
        </p:txBody>
      </p:sp>
      <p:sp>
        <p:nvSpPr>
          <p:cNvPr id="170" name="Google Shape;170;p29"/>
          <p:cNvSpPr txBox="1"/>
          <p:nvPr>
            <p:ph idx="1" type="body"/>
          </p:nvPr>
        </p:nvSpPr>
        <p:spPr>
          <a:xfrm>
            <a:off x="268275" y="1258100"/>
            <a:ext cx="2590200" cy="340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Living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Liquid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Long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Flexible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Everything else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29"/>
          <p:cNvSpPr txBox="1"/>
          <p:nvPr/>
        </p:nvSpPr>
        <p:spPr>
          <a:xfrm>
            <a:off x="2330375" y="536550"/>
            <a:ext cx="43572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9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ᎾᏛᏁᎲ- Verbs</a:t>
            </a:r>
            <a:endParaRPr b="1" sz="39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2" name="Google Shape;172;p29"/>
          <p:cNvSpPr txBox="1"/>
          <p:nvPr>
            <p:ph idx="1" type="body"/>
          </p:nvPr>
        </p:nvSpPr>
        <p:spPr>
          <a:xfrm>
            <a:off x="4047025" y="1364225"/>
            <a:ext cx="2590200" cy="340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ᎤᏥᏯ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ᏒᎦᏔ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ᎤᏁᎬᎭ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ᎬᏃᏌᏍᏗ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ᎤᏅᏗ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0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ᎠᎬᏱ ᏣᎳᎩ ᎠᏕᎶᏆᏍᏗ</a:t>
            </a:r>
            <a:endParaRPr/>
          </a:p>
        </p:txBody>
      </p:sp>
      <p:sp>
        <p:nvSpPr>
          <p:cNvPr id="178" name="Google Shape;178;p30"/>
          <p:cNvSpPr txBox="1"/>
          <p:nvPr>
            <p:ph idx="1" type="body"/>
          </p:nvPr>
        </p:nvSpPr>
        <p:spPr>
          <a:xfrm>
            <a:off x="268275" y="1258100"/>
            <a:ext cx="1729800" cy="340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Have alive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Ꭰ</a:t>
            </a:r>
            <a:r>
              <a:rPr b="1"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Ꭹ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Ꭷ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ᏣᎧ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ᎤᏪᎧ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30"/>
          <p:cNvSpPr txBox="1"/>
          <p:nvPr/>
        </p:nvSpPr>
        <p:spPr>
          <a:xfrm>
            <a:off x="2330375" y="536550"/>
            <a:ext cx="43572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9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ᎾᏛᏁᎲ- Verbs</a:t>
            </a:r>
            <a:endParaRPr b="1" sz="39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0" name="Google Shape;180;p30"/>
          <p:cNvSpPr txBox="1"/>
          <p:nvPr>
            <p:ph idx="1" type="body"/>
          </p:nvPr>
        </p:nvSpPr>
        <p:spPr>
          <a:xfrm>
            <a:off x="1998075" y="1258100"/>
            <a:ext cx="1313700" cy="340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Have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liquid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ᎠᎩ</a:t>
            </a:r>
            <a:r>
              <a:rPr b="1"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Ꮑ</a:t>
            </a:r>
            <a:endParaRPr b="1"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ᏣᏁ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ᎤᏁ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30"/>
          <p:cNvSpPr txBox="1"/>
          <p:nvPr>
            <p:ph idx="1" type="body"/>
          </p:nvPr>
        </p:nvSpPr>
        <p:spPr>
          <a:xfrm>
            <a:off x="3237825" y="1321650"/>
            <a:ext cx="1581900" cy="340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Have long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Ꭰ</a:t>
            </a:r>
            <a:r>
              <a:rPr b="1"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Ꮛ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Ꮿ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ᏨᏯ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ᎤᏮᏯ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30"/>
          <p:cNvSpPr txBox="1"/>
          <p:nvPr>
            <p:ph idx="1" type="body"/>
          </p:nvPr>
        </p:nvSpPr>
        <p:spPr>
          <a:xfrm>
            <a:off x="4944400" y="1321650"/>
            <a:ext cx="1448100" cy="340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Have flexible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ᎠᎩ</a:t>
            </a:r>
            <a:r>
              <a:rPr b="1"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Ꮎ</a:t>
            </a:r>
            <a:endParaRPr b="1"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ᏣᎾ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ᎤᎾ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30"/>
          <p:cNvSpPr txBox="1"/>
          <p:nvPr>
            <p:ph idx="1" type="body"/>
          </p:nvPr>
        </p:nvSpPr>
        <p:spPr>
          <a:xfrm>
            <a:off x="6517175" y="1321650"/>
            <a:ext cx="1448100" cy="340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Have other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ᎠᎩᎭ</a:t>
            </a:r>
            <a:endParaRPr b="1"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ᏣᎭ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ᎤᎭ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1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ᎠᎬᏱ ᏣᎳᎩ ᎠᏕᎶᏆᏍᏗ</a:t>
            </a:r>
            <a:endParaRPr/>
          </a:p>
        </p:txBody>
      </p:sp>
      <p:sp>
        <p:nvSpPr>
          <p:cNvPr id="189" name="Google Shape;189;p31"/>
          <p:cNvSpPr txBox="1"/>
          <p:nvPr>
            <p:ph idx="1" type="body"/>
          </p:nvPr>
        </p:nvSpPr>
        <p:spPr>
          <a:xfrm>
            <a:off x="324875" y="1221100"/>
            <a:ext cx="6502200" cy="60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I have……..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31"/>
          <p:cNvSpPr txBox="1"/>
          <p:nvPr/>
        </p:nvSpPr>
        <p:spPr>
          <a:xfrm>
            <a:off x="2330375" y="536550"/>
            <a:ext cx="43572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9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ᎾᏛᏁᎲ- Verbs</a:t>
            </a:r>
            <a:endParaRPr b="1" sz="39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1" name="Google Shape;191;p31"/>
          <p:cNvSpPr txBox="1"/>
          <p:nvPr>
            <p:ph idx="1" type="body"/>
          </p:nvPr>
        </p:nvSpPr>
        <p:spPr>
          <a:xfrm>
            <a:off x="7094600" y="536550"/>
            <a:ext cx="1729800" cy="340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I have</a:t>
            </a:r>
            <a:endParaRPr sz="2400">
              <a:solidFill>
                <a:srgbClr val="00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ᎠᎩᎧ</a:t>
            </a:r>
            <a:endParaRPr sz="2400">
              <a:solidFill>
                <a:srgbClr val="00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ᎠᎩᏁ</a:t>
            </a:r>
            <a:endParaRPr sz="2400">
              <a:solidFill>
                <a:srgbClr val="00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ᎠᏋᏯ</a:t>
            </a:r>
            <a:endParaRPr sz="2400">
              <a:solidFill>
                <a:srgbClr val="00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ᎠᎩᎾ</a:t>
            </a:r>
            <a:endParaRPr sz="2400">
              <a:solidFill>
                <a:srgbClr val="00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ᎠᎩᎭ</a:t>
            </a:r>
            <a:endParaRPr sz="2400">
              <a:solidFill>
                <a:srgbClr val="00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31"/>
          <p:cNvSpPr txBox="1"/>
          <p:nvPr>
            <p:ph idx="1" type="body"/>
          </p:nvPr>
        </p:nvSpPr>
        <p:spPr>
          <a:xfrm>
            <a:off x="412500" y="1822300"/>
            <a:ext cx="6502200" cy="21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A fish (ᎠᏣᏗ)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n offspring (ᎠᏇᏥ)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A salamander (duwega)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A mean chicken (ᏥᏔᎦ ᎤᏁᎫᏥᏓ)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ᎠᎬᏱ </a:t>
            </a:r>
            <a:r>
              <a:rPr lang="en"/>
              <a:t>ᏣᎳᎩ ᎠᏕᎶᏆᏍᏗ</a:t>
            </a:r>
            <a:endParaRPr/>
          </a:p>
        </p:txBody>
      </p:sp>
      <p:sp>
        <p:nvSpPr>
          <p:cNvPr id="64" name="Google Shape;64;p14"/>
          <p:cNvSpPr txBox="1"/>
          <p:nvPr>
            <p:ph idx="1" type="body"/>
          </p:nvPr>
        </p:nvSpPr>
        <p:spPr>
          <a:xfrm>
            <a:off x="387900" y="1489824"/>
            <a:ext cx="8368200" cy="6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600"/>
              <a:t>ᎢᏓᎴᎾ- </a:t>
            </a:r>
            <a:r>
              <a:rPr lang="en" sz="3600">
                <a:solidFill>
                  <a:srgbClr val="F1C232"/>
                </a:solidFill>
              </a:rPr>
              <a:t>Let’s begin</a:t>
            </a:r>
            <a:endParaRPr sz="3600">
              <a:solidFill>
                <a:srgbClr val="F1C232"/>
              </a:solidFill>
            </a:endParaRPr>
          </a:p>
        </p:txBody>
      </p:sp>
      <p:sp>
        <p:nvSpPr>
          <p:cNvPr id="65" name="Google Shape;65;p14"/>
          <p:cNvSpPr txBox="1"/>
          <p:nvPr>
            <p:ph idx="1" type="body"/>
          </p:nvPr>
        </p:nvSpPr>
        <p:spPr>
          <a:xfrm>
            <a:off x="387900" y="2175924"/>
            <a:ext cx="8368200" cy="6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600"/>
              <a:t>ᏣᎳᎩ ᎢᏗᏬᏂ- </a:t>
            </a:r>
            <a:r>
              <a:rPr lang="en" sz="3600">
                <a:solidFill>
                  <a:srgbClr val="F1C232"/>
                </a:solidFill>
              </a:rPr>
              <a:t>Let’s talk Cherokee</a:t>
            </a:r>
            <a:endParaRPr sz="3600">
              <a:solidFill>
                <a:srgbClr val="F1C232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2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ᎠᎬᏱ ᏣᎳᎩ ᎠᏕᎶᏆᏍᏗ</a:t>
            </a:r>
            <a:endParaRPr/>
          </a:p>
        </p:txBody>
      </p:sp>
      <p:sp>
        <p:nvSpPr>
          <p:cNvPr id="198" name="Google Shape;198;p32"/>
          <p:cNvSpPr txBox="1"/>
          <p:nvPr>
            <p:ph idx="1" type="body"/>
          </p:nvPr>
        </p:nvSpPr>
        <p:spPr>
          <a:xfrm>
            <a:off x="324875" y="1221100"/>
            <a:ext cx="6502200" cy="60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I have……..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32"/>
          <p:cNvSpPr txBox="1"/>
          <p:nvPr/>
        </p:nvSpPr>
        <p:spPr>
          <a:xfrm>
            <a:off x="2330375" y="536550"/>
            <a:ext cx="43572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9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ᎾᏛᏁᎲ- Verbs</a:t>
            </a:r>
            <a:endParaRPr b="1" sz="39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0" name="Google Shape;200;p32"/>
          <p:cNvSpPr txBox="1"/>
          <p:nvPr>
            <p:ph idx="1" type="body"/>
          </p:nvPr>
        </p:nvSpPr>
        <p:spPr>
          <a:xfrm>
            <a:off x="7094600" y="536550"/>
            <a:ext cx="1729800" cy="340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I have</a:t>
            </a:r>
            <a:endParaRPr sz="2400">
              <a:solidFill>
                <a:srgbClr val="00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ᎠᎩᎧ</a:t>
            </a:r>
            <a:endParaRPr sz="2400">
              <a:solidFill>
                <a:srgbClr val="00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ᎠᎩᏁ</a:t>
            </a:r>
            <a:endParaRPr sz="2400">
              <a:solidFill>
                <a:srgbClr val="00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ᎠᏋᏯ</a:t>
            </a:r>
            <a:endParaRPr sz="2400">
              <a:solidFill>
                <a:srgbClr val="00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ᎠᎩᎾ</a:t>
            </a:r>
            <a:endParaRPr sz="2400">
              <a:solidFill>
                <a:srgbClr val="00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ᎠᎩᎭ</a:t>
            </a:r>
            <a:endParaRPr sz="2400">
              <a:solidFill>
                <a:srgbClr val="00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32"/>
          <p:cNvSpPr txBox="1"/>
          <p:nvPr>
            <p:ph idx="1" type="body"/>
          </p:nvPr>
        </p:nvSpPr>
        <p:spPr>
          <a:xfrm>
            <a:off x="412500" y="1822300"/>
            <a:ext cx="6502200" cy="294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Juice (ᎤᏓᏁᏅ, ᎦᏁᎲ)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Coffee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(ᎧᏫ)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Gravy (ᎠᏑᏍᏗ)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Soup (ᎤᎦᎹ)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3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ᎠᎬᏱ ᏣᎳᎩ ᎠᏕᎶᏆᏍᏗ</a:t>
            </a:r>
            <a:endParaRPr/>
          </a:p>
        </p:txBody>
      </p:sp>
      <p:sp>
        <p:nvSpPr>
          <p:cNvPr id="207" name="Google Shape;207;p33"/>
          <p:cNvSpPr txBox="1"/>
          <p:nvPr>
            <p:ph idx="1" type="body"/>
          </p:nvPr>
        </p:nvSpPr>
        <p:spPr>
          <a:xfrm>
            <a:off x="324875" y="1221100"/>
            <a:ext cx="6502200" cy="60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I have……..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33"/>
          <p:cNvSpPr txBox="1"/>
          <p:nvPr/>
        </p:nvSpPr>
        <p:spPr>
          <a:xfrm>
            <a:off x="2330375" y="536550"/>
            <a:ext cx="43572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9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ᎾᏛᏁᎲ- Verbs</a:t>
            </a:r>
            <a:endParaRPr b="1" sz="39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9" name="Google Shape;209;p33"/>
          <p:cNvSpPr txBox="1"/>
          <p:nvPr>
            <p:ph idx="1" type="body"/>
          </p:nvPr>
        </p:nvSpPr>
        <p:spPr>
          <a:xfrm>
            <a:off x="7094600" y="536550"/>
            <a:ext cx="1729800" cy="340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I have</a:t>
            </a:r>
            <a:endParaRPr sz="2400">
              <a:solidFill>
                <a:srgbClr val="00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ᎠᎩᎧ</a:t>
            </a:r>
            <a:endParaRPr sz="2400">
              <a:solidFill>
                <a:srgbClr val="00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ᎠᎩᏁ</a:t>
            </a:r>
            <a:endParaRPr sz="2400">
              <a:solidFill>
                <a:srgbClr val="00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ᎠᏋᏯ</a:t>
            </a:r>
            <a:endParaRPr sz="2400">
              <a:solidFill>
                <a:srgbClr val="00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ᎠᎩᎾ</a:t>
            </a:r>
            <a:endParaRPr sz="2400">
              <a:solidFill>
                <a:srgbClr val="00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ᎠᎩᎭ</a:t>
            </a:r>
            <a:endParaRPr sz="2400">
              <a:solidFill>
                <a:srgbClr val="00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33"/>
          <p:cNvSpPr txBox="1"/>
          <p:nvPr>
            <p:ph idx="1" type="body"/>
          </p:nvPr>
        </p:nvSpPr>
        <p:spPr>
          <a:xfrm>
            <a:off x="412500" y="1822300"/>
            <a:ext cx="6502200" cy="294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A cigarette (ᎪᎦᏍᏗ)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A feather (ᎤᎩᏓᏟ)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A .22 rifle (ᏔᎵᏦᏁ)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A board (ᏯᏖᎾ)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4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ᎠᎬᏱ ᏣᎳᎩ ᎠᏕᎶᏆᏍᏗ</a:t>
            </a:r>
            <a:endParaRPr/>
          </a:p>
        </p:txBody>
      </p:sp>
      <p:sp>
        <p:nvSpPr>
          <p:cNvPr id="216" name="Google Shape;216;p34"/>
          <p:cNvSpPr txBox="1"/>
          <p:nvPr>
            <p:ph idx="1" type="body"/>
          </p:nvPr>
        </p:nvSpPr>
        <p:spPr>
          <a:xfrm>
            <a:off x="324875" y="1221100"/>
            <a:ext cx="6502200" cy="60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I have……..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34"/>
          <p:cNvSpPr txBox="1"/>
          <p:nvPr/>
        </p:nvSpPr>
        <p:spPr>
          <a:xfrm>
            <a:off x="2330375" y="536550"/>
            <a:ext cx="43572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9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ᎾᏛᏁᎲ- Verbs</a:t>
            </a:r>
            <a:endParaRPr b="1" sz="39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8" name="Google Shape;218;p34"/>
          <p:cNvSpPr txBox="1"/>
          <p:nvPr>
            <p:ph idx="1" type="body"/>
          </p:nvPr>
        </p:nvSpPr>
        <p:spPr>
          <a:xfrm>
            <a:off x="7094600" y="536550"/>
            <a:ext cx="1729800" cy="340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I have</a:t>
            </a:r>
            <a:endParaRPr sz="2400">
              <a:solidFill>
                <a:srgbClr val="00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ᎠᎩᎧ</a:t>
            </a:r>
            <a:endParaRPr sz="2400">
              <a:solidFill>
                <a:srgbClr val="00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ᎠᎩᏁ</a:t>
            </a:r>
            <a:endParaRPr sz="2400">
              <a:solidFill>
                <a:srgbClr val="00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ᎠᏋᏯ</a:t>
            </a:r>
            <a:endParaRPr sz="2400">
              <a:solidFill>
                <a:srgbClr val="00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ᎠᎩᎾ</a:t>
            </a:r>
            <a:endParaRPr sz="2400">
              <a:solidFill>
                <a:srgbClr val="00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ᎠᎩᎭ</a:t>
            </a:r>
            <a:endParaRPr sz="2400">
              <a:solidFill>
                <a:srgbClr val="00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34"/>
          <p:cNvSpPr txBox="1"/>
          <p:nvPr>
            <p:ph idx="1" type="body"/>
          </p:nvPr>
        </p:nvSpPr>
        <p:spPr>
          <a:xfrm>
            <a:off x="412500" y="1822300"/>
            <a:ext cx="6502200" cy="294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A dress (ᎠᏌᏃ)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A coat (ᎦᏌᎴᏂ)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A dead snake (ᎢᎾᏓ ᎤᎵᏬᏨ)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A dollar bill (ᎤᏃᏍᏓ)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A flower (ᎠᏥᎸᏍᎩ)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5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ᎠᎬᏱ ᏣᎳᎩ ᎠᏕᎶᏆᏍᏗ</a:t>
            </a:r>
            <a:endParaRPr/>
          </a:p>
        </p:txBody>
      </p:sp>
      <p:sp>
        <p:nvSpPr>
          <p:cNvPr id="225" name="Google Shape;225;p35"/>
          <p:cNvSpPr txBox="1"/>
          <p:nvPr>
            <p:ph idx="1" type="body"/>
          </p:nvPr>
        </p:nvSpPr>
        <p:spPr>
          <a:xfrm>
            <a:off x="324875" y="1221100"/>
            <a:ext cx="6502200" cy="60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I have……..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35"/>
          <p:cNvSpPr txBox="1"/>
          <p:nvPr/>
        </p:nvSpPr>
        <p:spPr>
          <a:xfrm>
            <a:off x="2330375" y="536550"/>
            <a:ext cx="43572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9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ᎾᏛᏁᎲ- Verbs</a:t>
            </a:r>
            <a:endParaRPr b="1" sz="39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7" name="Google Shape;227;p35"/>
          <p:cNvSpPr txBox="1"/>
          <p:nvPr>
            <p:ph idx="1" type="body"/>
          </p:nvPr>
        </p:nvSpPr>
        <p:spPr>
          <a:xfrm>
            <a:off x="7094600" y="536550"/>
            <a:ext cx="1729800" cy="340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I have</a:t>
            </a:r>
            <a:endParaRPr sz="2400">
              <a:solidFill>
                <a:srgbClr val="00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ᎠᎩᎧ</a:t>
            </a:r>
            <a:endParaRPr sz="2400">
              <a:solidFill>
                <a:srgbClr val="00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ᎠᎩᏁ</a:t>
            </a:r>
            <a:endParaRPr sz="2400">
              <a:solidFill>
                <a:srgbClr val="00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ᎠᏋᏯ</a:t>
            </a:r>
            <a:endParaRPr sz="2400">
              <a:solidFill>
                <a:srgbClr val="00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ᎠᎩᎾ</a:t>
            </a:r>
            <a:endParaRPr sz="2400">
              <a:solidFill>
                <a:srgbClr val="00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ᎠᎩᎭ</a:t>
            </a:r>
            <a:endParaRPr sz="2400">
              <a:solidFill>
                <a:srgbClr val="00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35"/>
          <p:cNvSpPr txBox="1"/>
          <p:nvPr>
            <p:ph idx="1" type="body"/>
          </p:nvPr>
        </p:nvSpPr>
        <p:spPr>
          <a:xfrm>
            <a:off x="412500" y="1822300"/>
            <a:ext cx="6502200" cy="294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A new car (ᎢᏤ ᏓᏆᎴᎵ)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A box (ᎧᏁᏌ)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A turtle shell (ᎤᏯᏍᎦ)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A rock (nvya)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ᎠᎬᏱ ᏣᎳᎩ ᎠᏕᎶᏆᏍᏗ</a:t>
            </a:r>
            <a:endParaRPr/>
          </a:p>
        </p:txBody>
      </p:sp>
      <p:sp>
        <p:nvSpPr>
          <p:cNvPr id="71" name="Google Shape;71;p15"/>
          <p:cNvSpPr txBox="1"/>
          <p:nvPr>
            <p:ph idx="1" type="body"/>
          </p:nvPr>
        </p:nvSpPr>
        <p:spPr>
          <a:xfrm>
            <a:off x="424500" y="732525"/>
            <a:ext cx="3738300" cy="30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ᏓᏈᏌᏂ, ᏓᏈᏌᏂ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ᎯᎾᏌᏁᎩ, ᎯᎾᏌᏁᎩ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Ꮭ ᏱᏥᏁᏏᏁᎦ, Ꮭ ᏱᏥᏂᏒᏁᎩ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ᎡᏚᏓ ᎡᎮᎾ!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ᎡᎵᏭᏍ ᏱᎦᏍᏖᎳᏭ?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“ᏚᏓ ᏚᏓ ᎡᎮᎾ!”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“ᏥᎷᎩ! ᏥᎷᎩ!”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2" name="Google Shape;7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56975" y="545850"/>
            <a:ext cx="3608023" cy="36080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ᎠᎬᏱ ᏣᎳᎩ ᎠᏕᎶᏆᏍᏗ</a:t>
            </a:r>
            <a:endParaRPr/>
          </a:p>
        </p:txBody>
      </p:sp>
      <p:sp>
        <p:nvSpPr>
          <p:cNvPr id="78" name="Google Shape;78;p16"/>
          <p:cNvSpPr txBox="1"/>
          <p:nvPr>
            <p:ph idx="1" type="body"/>
          </p:nvPr>
        </p:nvSpPr>
        <p:spPr>
          <a:xfrm>
            <a:off x="424500" y="732525"/>
            <a:ext cx="4015800" cy="30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ᏓᏈᏌᏂ, ᏓᏈᏌᏂ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ᏍᏗᏂᏌᏁᎩ, ᏍᏗᏂᏌᏁᎩ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Ꮭ ᏲᏍᏗᏂᏒᏁᎦ, Ꮭ ᏲᏍᏗᏂᏒᏁᎦ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ᎡᎵᏏ ᎡᎮᎾ!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ᎡᎵᏭᏍ ᏱᏍᎩᏍᏕᎳ?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“ᎡᎵᏏ ᎡᎵᏏ ᎡᎮᎾ!”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“ᏥᎷᎩ! ᏥᎷᎩ!”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9" name="Google Shape;7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56975" y="545850"/>
            <a:ext cx="3608023" cy="36080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ᎠᎬᏱ ᏣᎳᎩ ᎠᏕᎶᏆᏍᏗ</a:t>
            </a:r>
            <a:endParaRPr/>
          </a:p>
        </p:txBody>
      </p:sp>
      <p:sp>
        <p:nvSpPr>
          <p:cNvPr id="85" name="Google Shape;85;p17"/>
          <p:cNvSpPr txBox="1"/>
          <p:nvPr>
            <p:ph idx="1" type="body"/>
          </p:nvPr>
        </p:nvSpPr>
        <p:spPr>
          <a:xfrm>
            <a:off x="424500" y="732525"/>
            <a:ext cx="4015800" cy="429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ᏓᏈᏌᏂ, ᏓᏈᏌᏂ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ᎢᏥᏂᏌᏁᎩ, ᎢᏥᏂᏌᏁᎩ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Ꮭ ᏲᏥᏂᏒᏁᎦ, Ꮭ ᏲᏥᏂᏒᏁᎦ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ᎡᏥ ᎡᎮᎾ!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ᎡᎵᏭᏍ ᏱᏍᎩᏍᏕᎳ?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“ᎡᏥ ᎡᏥ ᎡᎮᎾ!”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“ᏥᎷᎩ! ᏥᎷᎩ!”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(ᎡᏙᏓ, ᎡᏠᎩ, ᎡᏗᏥ, ᎥᎩᏙ, ᏦᏍᏓᏓᎳ, ᏦᏍᏓᏓᏅᏟ)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6" name="Google Shape;8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94175" y="949675"/>
            <a:ext cx="4398899" cy="30714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ᎠᎬᏱ ᏣᎳᎩ ᎠᏕᎶᏆᏍᏗ</a:t>
            </a:r>
            <a:endParaRPr/>
          </a:p>
        </p:txBody>
      </p:sp>
      <p:sp>
        <p:nvSpPr>
          <p:cNvPr id="92" name="Google Shape;92;p18"/>
          <p:cNvSpPr txBox="1"/>
          <p:nvPr>
            <p:ph idx="1" type="body"/>
          </p:nvPr>
        </p:nvSpPr>
        <p:spPr>
          <a:xfrm>
            <a:off x="433750" y="954550"/>
            <a:ext cx="4015800" cy="287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9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ᎯᏂᏌᏁᎩ</a:t>
            </a:r>
            <a:endParaRPr sz="39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9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ᏍᏗᏂᏌᏁᎩ</a:t>
            </a:r>
            <a:endParaRPr sz="39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9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ᎢᏥᏂᏌᏁᎩ</a:t>
            </a:r>
            <a:r>
              <a:rPr lang="en" sz="39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39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3" name="Google Shape;9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70700" y="897850"/>
            <a:ext cx="4398899" cy="29318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ᎠᎬᏱ ᏣᎳᎩ ᎠᏕᎶᏆᏍᏗ</a:t>
            </a:r>
            <a:endParaRPr/>
          </a:p>
        </p:txBody>
      </p:sp>
      <p:sp>
        <p:nvSpPr>
          <p:cNvPr id="99" name="Google Shape;99;p19"/>
          <p:cNvSpPr txBox="1"/>
          <p:nvPr>
            <p:ph idx="1" type="body"/>
          </p:nvPr>
        </p:nvSpPr>
        <p:spPr>
          <a:xfrm>
            <a:off x="415250" y="1666875"/>
            <a:ext cx="3738300" cy="30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In Cherokee, verbs are typically divided into set A and set B verbs by linguists.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19"/>
          <p:cNvSpPr txBox="1"/>
          <p:nvPr>
            <p:ph idx="1" type="body"/>
          </p:nvPr>
        </p:nvSpPr>
        <p:spPr>
          <a:xfrm>
            <a:off x="4572000" y="1495500"/>
            <a:ext cx="3738300" cy="30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In English, verbs are generally divided into Transitive and Intransitive verbs by linguists.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19"/>
          <p:cNvSpPr txBox="1"/>
          <p:nvPr/>
        </p:nvSpPr>
        <p:spPr>
          <a:xfrm>
            <a:off x="2294225" y="675325"/>
            <a:ext cx="43572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9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ᎾᏛᏁᎲ- Verbs</a:t>
            </a:r>
            <a:endParaRPr b="1" sz="39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0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ᎠᎬᏱ ᏣᎳᎩ ᎠᏕᎶᏆᏍᏗ</a:t>
            </a:r>
            <a:endParaRPr/>
          </a:p>
        </p:txBody>
      </p:sp>
      <p:sp>
        <p:nvSpPr>
          <p:cNvPr id="107" name="Google Shape;107;p20"/>
          <p:cNvSpPr txBox="1"/>
          <p:nvPr>
            <p:ph idx="1" type="body"/>
          </p:nvPr>
        </p:nvSpPr>
        <p:spPr>
          <a:xfrm>
            <a:off x="740075" y="1565125"/>
            <a:ext cx="7197300" cy="30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Set B pronoun prefixes- Let’s look at a chart of Set B prefixes for an Intransitive verb or a transitive verb where the object is “it”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20"/>
          <p:cNvSpPr txBox="1"/>
          <p:nvPr/>
        </p:nvSpPr>
        <p:spPr>
          <a:xfrm>
            <a:off x="2294225" y="675325"/>
            <a:ext cx="43572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9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ᎾᏛᏁᎲ- Verbs</a:t>
            </a:r>
            <a:endParaRPr b="1" sz="39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1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ᎠᎬᏱ ᏣᎳᎩ ᎠᏕᎶᏆᏍᏗ</a:t>
            </a:r>
            <a:endParaRPr/>
          </a:p>
        </p:txBody>
      </p:sp>
      <p:sp>
        <p:nvSpPr>
          <p:cNvPr id="114" name="Google Shape;114;p21"/>
          <p:cNvSpPr txBox="1"/>
          <p:nvPr>
            <p:ph idx="1" type="body"/>
          </p:nvPr>
        </p:nvSpPr>
        <p:spPr>
          <a:xfrm>
            <a:off x="740075" y="1565125"/>
            <a:ext cx="7197300" cy="30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Set B pronoun prefixes- Let’s look at a chart of Set B prefixes for an Intransitive verb or a transitive verb where the object is “it”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21"/>
          <p:cNvSpPr txBox="1"/>
          <p:nvPr/>
        </p:nvSpPr>
        <p:spPr>
          <a:xfrm>
            <a:off x="2294225" y="675325"/>
            <a:ext cx="43572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9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ᎾᏛᏁᎲ- Verbs</a:t>
            </a:r>
            <a:endParaRPr b="1" sz="39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RSU Theme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