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Roboto Slab"/>
      <p:regular r:id="rId33"/>
      <p:bold r:id="rId34"/>
    </p:embeddedFont>
    <p:embeddedFont>
      <p:font typeface="Robo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593B7C8-A887-4834-98F1-0886741CBDCB}">
  <a:tblStyle styleId="{F593B7C8-A887-4834-98F1-0886741CBD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obotoSlab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-regular.fntdata"/><Relationship Id="rId12" Type="http://schemas.openxmlformats.org/officeDocument/2006/relationships/slide" Target="slides/slide6.xml"/><Relationship Id="rId34" Type="http://schemas.openxmlformats.org/officeDocument/2006/relationships/font" Target="fonts/RobotoSlab-bold.fntdata"/><Relationship Id="rId15" Type="http://schemas.openxmlformats.org/officeDocument/2006/relationships/slide" Target="slides/slide9.xml"/><Relationship Id="rId37" Type="http://schemas.openxmlformats.org/officeDocument/2006/relationships/font" Target="fonts/Roboto-italic.fntdata"/><Relationship Id="rId14" Type="http://schemas.openxmlformats.org/officeDocument/2006/relationships/slide" Target="slides/slide8.xml"/><Relationship Id="rId36" Type="http://schemas.openxmlformats.org/officeDocument/2006/relationships/font" Target="fonts/Roboto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0a52c01d5d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0a52c01d5d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0a52c01d5d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0a52c01d5d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0a52c01d5d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0a52c01d5d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f6198dac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4f6198dac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4b6b7464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24b6b7464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37a03f05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37a03f05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37a03f05c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37a03f05c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37a03f05c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37a03f05c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37a03f05c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37a03f05c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aab80fd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5aab80fd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5aab80fd8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5aab80fd8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5aab80fd8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5aab80fd8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5aab80fd8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5aab80fd8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5aab80fd8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5aab80fd8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5aab80fd8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5aab80fd8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5aab80fd8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5aab80fd8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5aab80fd8f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5aab80fd8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0a52c01d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0a52c01d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0a52c01d5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0a52c01d5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0a52c01d5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0a52c01d5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a52c01d5d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0a52c01d5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0a52c01d5d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0a52c01d5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a52c01d5d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0a52c01d5d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0a52c01d5d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0a52c01d5d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ᎦᎵᏆᏚᏏᏁ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8" name="Google Shape;148;p22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324875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Ꮛ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ᏨᏴ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ᎤᏮᏴ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2512475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ᎩᏅᏴ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ᎣᎩᏅᏴ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40447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ᎢᎬᏴ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ᎣᎬᏴ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53705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ᏍᏛᏴ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ᎢᏨᏴ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6679250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ᎤᏅᏴ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3248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23644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38952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>
            <a:off x="53057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6716275" y="783150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0" name="Google Shape;170;p24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3248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ᎾᎥ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2364475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38952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5305750" y="732525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6716275" y="783150"/>
            <a:ext cx="14481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ᎤᏂᎾᎥ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1" name="Google Shape;181;p25"/>
          <p:cNvSpPr txBox="1"/>
          <p:nvPr/>
        </p:nvSpPr>
        <p:spPr>
          <a:xfrm>
            <a:off x="4647625" y="172075"/>
            <a:ext cx="3924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 </a:t>
            </a:r>
            <a:r>
              <a:rPr b="1" lang="en" sz="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Pronoun prefixes</a:t>
            </a:r>
            <a:endParaRPr b="1" sz="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82" name="Google Shape;182;p25"/>
          <p:cNvGraphicFramePr/>
          <p:nvPr/>
        </p:nvGraphicFramePr>
        <p:xfrm>
          <a:off x="481050" y="66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{F593B7C8-A887-4834-98F1-0886741CBDCB}</a:tableStyleId>
              </a:tblPr>
              <a:tblGrid>
                <a:gridCol w="2158275"/>
                <a:gridCol w="974150"/>
                <a:gridCol w="1114700"/>
                <a:gridCol w="1040825"/>
                <a:gridCol w="10407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B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B- vowel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A- vowel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 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agi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agw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Tsa 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j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he,she,it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uw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a,ga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 and 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gini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gin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He,she and I (not you)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ogini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ogin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osdi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osd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All of us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igi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All of us (not you)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og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ots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 two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sd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You all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its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they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un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ani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6"/>
                          </a:solidFill>
                        </a:rPr>
                        <a:t>an</a:t>
                      </a:r>
                      <a:endParaRPr>
                        <a:solidFill>
                          <a:schemeClr val="accent6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8" name="Google Shape;188;p26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washing something solid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ᎫᎯᎶ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ᎱᎯᎶ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ᎫᎯᎶ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ᎢᏄᎯᎶ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ᎣᏍᏚᎯᎶ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6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ᎢᏚᎯᎶ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ᎣᏧᎯᎶ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6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ᏍᏚᎯᎶ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ᎢᏧᎯᎶ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6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ᎠᏄᎯᎶ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9" name="Google Shape;199;p27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washing something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ᏥᏴᎩᎶ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ᎯᏴᎩᎶ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ᎬᎩᎶ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ᎡᏅᎩᎶ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ᎣᏍᏛᎩᎶ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7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ᎡᏛᎩᎶ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ᎣᏨᎩᎶ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7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ᏍᏛᎩᎶ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ᏨᎩᎶ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ᎠᏅᎩᎶ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washing something 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ᎫᎢᎶ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ᎱᎢᎶ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ᎫᎢᎶ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8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ᎢᏄᎢᎶ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ᎣᏍᏚᎢᎶ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8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ᎢᏚᎢᎶ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ᎣᏧᎢᎶ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8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ᏍᏚᎢᎶ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ᎢᏧᎢᎶ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8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ᎠᏄᎢᎶ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21" name="Google Shape;221;p29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washing something 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ᎬᎩ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ᎲᎩ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ᎬᎩ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Ꮆ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9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ᎢᏅᎩᎶ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ᎣᏍᏛᎩᎶ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9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ᎢᏛᎩᎶ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ᎣᏨᎩᎶ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9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ᏍᏛᎩᎶ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ᎢᏨᎩᎶ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9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ᎠᏅᎩᎶ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32" name="Google Shape;232;p30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washing dishes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ᏕᎬᏗᏰ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ᏕᎲᏗᏰ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ᏕᎬᏗᏰ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30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ᏕᏅᏗᏰ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ᏙᏍᏛᏗᏰ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0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ᏕᏛᏗᏰ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ᏙᏨᏗᏰ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0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Ꮥ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ᏍᏛᏗᏰ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ᏕᏨᏗᏰ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0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Ꮣ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ᏅᏗᏰ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 ᏣᎳᎩ ᎠᏕᎶᏆᏍᏗ</a:t>
            </a:r>
            <a:endParaRPr/>
          </a:p>
        </p:txBody>
      </p:sp>
      <p:sp>
        <p:nvSpPr>
          <p:cNvPr id="243" name="Google Shape;243;p31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Giving him something solid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ᎦᏁ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31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1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1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1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 ᏣᎳᎩ ᎠᏕᎶᏆᏍᏗ</a:t>
            </a:r>
            <a:endParaRPr/>
          </a:p>
        </p:txBody>
      </p:sp>
      <p:sp>
        <p:nvSpPr>
          <p:cNvPr id="254" name="Google Shape;254;p32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Giving him something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ᏥᏯᎧᏁ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ᎯᏯᎧᏁ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ᎦᎧᏁ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2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2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ᎡᎾᎧ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ᎣᏍᏓᎧᏁ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2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ᎡᏓᎧ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ᎣᏣᎧᏁ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2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ᏍᏓᎧᏁ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ᎡᏣᎧ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2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ᎠᎾᎧᏁ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 ᏣᎳᎩ ᎠᏕᎶᏆᏍᏗ</a:t>
            </a:r>
            <a:endParaRPr/>
          </a:p>
        </p:txBody>
      </p:sp>
      <p:sp>
        <p:nvSpPr>
          <p:cNvPr id="265" name="Google Shape;265;p33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Giving him something 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ᏥᏁᏁ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ᎯᏁᏁ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ᎦᏁᏁ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3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33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ᎢᏂᏁ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ᎣᏍᏗᏁᏁ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3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ᎢᏗᏁ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ᎣᏥᏁᏁ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3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3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ᎠᏂᏁᏁ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 ᏣᎳᎩ ᎠᏕᎶᏆᏍᏗ</a:t>
            </a:r>
            <a:endParaRPr/>
          </a:p>
        </p:txBody>
      </p:sp>
      <p:sp>
        <p:nvSpPr>
          <p:cNvPr id="276" name="Google Shape;276;p34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Giving him something 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ᏥᏕ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ᎯᏕ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ᎦᏕ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4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34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ᎢᏂᏕ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ᎣᏍᏗᏕ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4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ᎢᏗᏕ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ᎣᏥᏕ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4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ᏍᏗᏕ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ᎢᏥᏕ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4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ᎠᏂᏕ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 ᏣᎳᎩ ᎠᏕᎶᏆᏍᏗ</a:t>
            </a:r>
            <a:endParaRPr/>
          </a:p>
        </p:txBody>
      </p:sp>
      <p:sp>
        <p:nvSpPr>
          <p:cNvPr id="287" name="Google Shape;287;p35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Giving him something 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ᏥᏅᏁ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ᎯᏅᏁ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ᎦᏅᏁ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5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35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ᎢᏂᏅᏁ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ᎣᏍᏗᏅᏁ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5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ᎢᏗᏅᏁ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ᎣᏥᏅᏁ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5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ᏍᏗᏅᏁ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ᎢᏥᏅᏁ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5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ᎠᏂᏅᏁ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298" name="Google Shape;298;p36"/>
          <p:cNvSpPr txBox="1"/>
          <p:nvPr>
            <p:ph idx="1" type="body"/>
          </p:nvPr>
        </p:nvSpPr>
        <p:spPr>
          <a:xfrm>
            <a:off x="127675" y="636325"/>
            <a:ext cx="40242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ᏔᎵᏍᎪ ᏯᏂ ᎧᏬᏄ ᏕᏥᏯᎧᏁ.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ᎠᎵᏰᏑᏍᏔᏬ ᎠᏕᎳ ᏓᎶᏂᎨ ᏓᏥᏕᎵ.    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Ꮎ ᎠᎨᏯ ᎦᏁᏁ ᎤᏅᏗ ᎤᏍᏗ. 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ᎤᏥ ᎦᏅᏁ ᎢᏤ ᎠᏌᏃ. 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ᎤᏪᏘ ᎦᎶᏇ  ᎦᏕ/ᎠᏕ ᏔᎻ.   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6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36"/>
          <p:cNvSpPr txBox="1"/>
          <p:nvPr>
            <p:ph idx="1" type="body"/>
          </p:nvPr>
        </p:nvSpPr>
        <p:spPr>
          <a:xfrm>
            <a:off x="3892775" y="814075"/>
            <a:ext cx="4965900" cy="3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am giving him twenty ducks.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I’m giving her a gold ring.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That woman is giving the baby milk.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Her mom is giving her a new dress.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Tom is giving him an old gun.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 ᏣᎳᎩ ᎠᏕᎶᏆᏍᏗ</a:t>
            </a:r>
            <a:endParaRPr/>
          </a:p>
        </p:txBody>
      </p:sp>
      <p:sp>
        <p:nvSpPr>
          <p:cNvPr id="306" name="Google Shape;306;p37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Give me it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ᎡᏍᎬᏏ 		solid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ᎡᏍᎩᏯᎬᏏ		alive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ᎡᏍᎩᏁᎲᏏ		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ᎡᏍᎩᏗᏏ		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ᎡᏍᎩᏅᏏ		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7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ᏓᎳᏚᏏᏁ ᏣᎳᎩ ᎠᏕᎶᏆᏍᏗ</a:t>
            </a:r>
            <a:endParaRPr/>
          </a:p>
        </p:txBody>
      </p:sp>
      <p:sp>
        <p:nvSpPr>
          <p:cNvPr id="313" name="Google Shape;313;p38"/>
          <p:cNvSpPr txBox="1"/>
          <p:nvPr>
            <p:ph idx="1" type="body"/>
          </p:nvPr>
        </p:nvSpPr>
        <p:spPr>
          <a:xfrm>
            <a:off x="127675" y="636325"/>
            <a:ext cx="40242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Give me the water.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Give me the broom.     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Give me the baby.  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Give me the belt.  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Give me the onion.    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8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38"/>
          <p:cNvSpPr txBox="1"/>
          <p:nvPr>
            <p:ph idx="1" type="body"/>
          </p:nvPr>
        </p:nvSpPr>
        <p:spPr>
          <a:xfrm>
            <a:off x="3892775" y="814075"/>
            <a:ext cx="4965900" cy="3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ᎠᎹ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ᎡᏍᎩᏁᎲᏏ.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ᎬᏃᏌᏍᏗ ᎡᏍᎩᏗᏏ.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ᎤᏍᏗ ᎡᏍᎩᏯᎧᏏ.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ᎠᏓᏠᏍᏗ ᎡᏍᎩᏅᏏ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ᏒᎦᏔ ᎡᏍᎬᏏ.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268275" y="621500"/>
            <a:ext cx="67179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something solid</a:t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ᎤᏂᎭ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268275" y="621500"/>
            <a:ext cx="67179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something solid</a:t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ᎤᏂᎲ/Ꭾ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268275" y="621500"/>
            <a:ext cx="17298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ᎤᏪᎧ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ᎤᏂᎧ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268275" y="621500"/>
            <a:ext cx="17298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ᎤᏪᎧᎲ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2280100" y="787525"/>
            <a:ext cx="1729800" cy="3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759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504562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6335875" y="787525"/>
            <a:ext cx="1729800" cy="40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ᎤᏂᎧᎲ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2487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2355200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762600" y="6439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495422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6170475" y="73252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ᎤᏂᏁ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32487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Had 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ᎠᎩ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ᏁᎲ</a:t>
            </a:r>
            <a:endParaRPr b="1"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2355200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ᎩᏂᏁᎲ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3762600" y="643950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ᎢᎩᏁᎲ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4954225" y="68627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6170475" y="732525"/>
            <a:ext cx="17298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ᎤᏂᏁᎲ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ᎦᎵᏆᏚᏏᏁ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324875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Have 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</a:t>
            </a:r>
            <a:r>
              <a:rPr b="1"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Ꮛ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ᏨᏯ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ᎤᏮᏯ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2512475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ᎩᏅᏯ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ᎣᎩᏅᏯ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40447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ᎢᎬᏯ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ᎣᎬᏯ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5370500" y="73252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ᏍᏛᏯ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ᎢᏨᏯ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6679250" y="667775"/>
            <a:ext cx="1581900" cy="34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