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Roboto Slab"/>
      <p:regular r:id="rId23"/>
      <p:bold r:id="rId24"/>
    </p:embeddedFont>
    <p:embeddedFont>
      <p:font typeface="Roboto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RobotoSlab-bold.fntdata"/><Relationship Id="rId23" Type="http://schemas.openxmlformats.org/officeDocument/2006/relationships/font" Target="fonts/RobotoSlab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bold.fntdata"/><Relationship Id="rId25" Type="http://schemas.openxmlformats.org/officeDocument/2006/relationships/font" Target="fonts/Roboto-regular.fntdata"/><Relationship Id="rId28" Type="http://schemas.openxmlformats.org/officeDocument/2006/relationships/font" Target="fonts/Roboto-boldItalic.fntdata"/><Relationship Id="rId27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5bfb9fbabb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5bfb9fbabb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5aab80fd8f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5aab80fd8f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75a5921a14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75a5921a14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75a5921a14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75a5921a14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75a5921a14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75a5921a14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75a5921a14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75a5921a14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75a5921a14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75a5921a14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75a5921a14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75a5921a14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5d3411d35b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5d3411d35b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5aab80fd8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5aab80fd8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771e1108c6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771e1108c6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771e1108c6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771e1108c6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771e1108c6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771e1108c6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771e1108c6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771e1108c6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5aab80fd8f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5aab80fd8f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5bfb9fbabb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5bfb9fbabb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400"/>
              <a:buFont typeface="Roboto Slab"/>
              <a:buNone/>
              <a:defRPr sz="2400">
                <a:solidFill>
                  <a:srgbClr val="F1C23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" name="Google Shape;50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7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03625" y="4198575"/>
            <a:ext cx="813699" cy="81369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ᎣᏏᏲ</a:t>
            </a:r>
            <a:endParaRPr sz="9600"/>
          </a:p>
        </p:txBody>
      </p:sp>
      <p:sp>
        <p:nvSpPr>
          <p:cNvPr id="58" name="Google Shape;58;p13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ᏔᎵᏍᎪ ᏔᎵᏁ </a:t>
            </a:r>
            <a:r>
              <a:rPr lang="en" sz="3600"/>
              <a:t>ᏣᎳᎩ ᎠᏕᎶᏆᏍᏗ</a:t>
            </a:r>
            <a:endParaRPr sz="3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ᏔᎵᏁ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32" name="Google Shape;132;p22"/>
          <p:cNvSpPr txBox="1"/>
          <p:nvPr>
            <p:ph idx="1" type="body"/>
          </p:nvPr>
        </p:nvSpPr>
        <p:spPr>
          <a:xfrm>
            <a:off x="127675" y="636325"/>
            <a:ext cx="4024200" cy="47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 cherry when it’s blooming it has no stone. </a:t>
            </a:r>
            <a:endParaRPr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 chicken when it’s pippin’ it has no bone.  </a:t>
            </a:r>
            <a:endParaRPr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 baby when it’s sleepin’ there’s no cryin’ </a:t>
            </a:r>
            <a:endParaRPr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And when I say I love you, it has no end.  </a:t>
            </a:r>
            <a:endParaRPr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22"/>
          <p:cNvSpPr txBox="1"/>
          <p:nvPr/>
        </p:nvSpPr>
        <p:spPr>
          <a:xfrm>
            <a:off x="4572000" y="101750"/>
            <a:ext cx="4357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Riddle Song (14th c)</a:t>
            </a:r>
            <a:endParaRPr b="1" sz="28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4" name="Google Shape;134;p22"/>
          <p:cNvSpPr txBox="1"/>
          <p:nvPr>
            <p:ph idx="1" type="body"/>
          </p:nvPr>
        </p:nvSpPr>
        <p:spPr>
          <a:xfrm>
            <a:off x="4107400" y="814075"/>
            <a:ext cx="4751400" cy="35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ᎤᎧᏔ ᏄᏑᏴᎾ ᎨᏐ ᎩᏔᏯ ᏯᏥᎸᏍᎦ.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ᏥᏔᎦ ᎤᏪᏥ ᏱᎩ ᎪᎳ ᏄᏑᏴᎾ ᎨᏐ. </a:t>
            </a:r>
            <a:endParaRPr sz="21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ᏱᎦᏟ ᎤᏍᏗ Ꮭ ᏯᏠᎯᎰ. </a:t>
            </a:r>
            <a:endParaRPr sz="21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ᎾᏍᏆᏗᏍᎬᎾ ᎨᏐ ᏱᎬᏃᏎᎸ ᎬᎨᏳᏒ.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ᏔᎵᏁ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40" name="Google Shape;140;p23"/>
          <p:cNvSpPr txBox="1"/>
          <p:nvPr>
            <p:ph idx="1" type="body"/>
          </p:nvPr>
        </p:nvSpPr>
        <p:spPr>
          <a:xfrm>
            <a:off x="127675" y="636325"/>
            <a:ext cx="7797300" cy="47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Give me it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ᎡᏍᎬᏏ 		solid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ᎡᏍᎩᏯᎬᏏ		alive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ᎡᏍᎩᏁᎲᏏ		liquid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ᎡᏍᎩᏗᏏ		long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ᎡᏍᎩᏅᏏ		flexible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3"/>
          <p:cNvSpPr txBox="1"/>
          <p:nvPr/>
        </p:nvSpPr>
        <p:spPr>
          <a:xfrm>
            <a:off x="4572000" y="1017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4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ᏔᎵᏁ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47" name="Google Shape;147;p24"/>
          <p:cNvSpPr txBox="1"/>
          <p:nvPr>
            <p:ph idx="1" type="body"/>
          </p:nvPr>
        </p:nvSpPr>
        <p:spPr>
          <a:xfrm>
            <a:off x="4083625" y="520150"/>
            <a:ext cx="4024200" cy="47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2CC"/>
                </a:solidFill>
                <a:latin typeface="Arial"/>
                <a:ea typeface="Arial"/>
                <a:cs typeface="Arial"/>
                <a:sym typeface="Arial"/>
              </a:rPr>
              <a:t>Give me a piece of cake</a:t>
            </a:r>
            <a:endParaRPr sz="22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2CC"/>
                </a:solidFill>
                <a:latin typeface="Arial"/>
                <a:ea typeface="Arial"/>
                <a:cs typeface="Arial"/>
                <a:sym typeface="Arial"/>
              </a:rPr>
              <a:t>Give me a match </a:t>
            </a:r>
            <a:endParaRPr sz="22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2CC"/>
                </a:solidFill>
                <a:latin typeface="Arial"/>
                <a:ea typeface="Arial"/>
                <a:cs typeface="Arial"/>
                <a:sym typeface="Arial"/>
              </a:rPr>
              <a:t>Give me sons</a:t>
            </a:r>
            <a:endParaRPr sz="22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2CC"/>
                </a:solidFill>
                <a:latin typeface="Arial"/>
                <a:ea typeface="Arial"/>
                <a:cs typeface="Arial"/>
                <a:sym typeface="Arial"/>
              </a:rPr>
              <a:t>Give me the coat</a:t>
            </a:r>
            <a:endParaRPr sz="22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2CC"/>
                </a:solidFill>
                <a:latin typeface="Arial"/>
                <a:ea typeface="Arial"/>
                <a:cs typeface="Arial"/>
                <a:sym typeface="Arial"/>
              </a:rPr>
              <a:t>Give me the oil     </a:t>
            </a:r>
            <a:endParaRPr sz="22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4"/>
          <p:cNvSpPr txBox="1"/>
          <p:nvPr/>
        </p:nvSpPr>
        <p:spPr>
          <a:xfrm>
            <a:off x="4572000" y="1017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9" name="Google Shape;149;p24"/>
          <p:cNvSpPr txBox="1"/>
          <p:nvPr>
            <p:ph idx="1" type="body"/>
          </p:nvPr>
        </p:nvSpPr>
        <p:spPr>
          <a:xfrm>
            <a:off x="290600" y="732525"/>
            <a:ext cx="4706700" cy="421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ᎦᏚ ᎤᎦᎾᏍᏓ ᎠᎬᎭᎸᏓ ᏍᎬᏏ.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ᎠᏥᎳ ᎪᏢᏗ ᏍᎩᏗᏏ.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ᏗᏂᏲᏟ  ᏗᏍᎩᏯᎧᏏ (bible).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ᎤᏩᏅ ᎦᏌᎴᏂ ᏍᎩᏅᏏ.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ᎪᎢ ᏍᎩᏁᎲᏏ.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5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ᏔᎷᏍᎪᎯ</a:t>
            </a:r>
            <a:r>
              <a:rPr lang="en"/>
              <a:t>Ꮑ ᏣᎳᎩ ᎠᏕᎶᏆᏍᏗ</a:t>
            </a:r>
            <a:endParaRPr/>
          </a:p>
        </p:txBody>
      </p:sp>
      <p:sp>
        <p:nvSpPr>
          <p:cNvPr id="155" name="Google Shape;155;p25"/>
          <p:cNvSpPr txBox="1"/>
          <p:nvPr>
            <p:ph idx="1" type="body"/>
          </p:nvPr>
        </p:nvSpPr>
        <p:spPr>
          <a:xfrm>
            <a:off x="127675" y="636325"/>
            <a:ext cx="7797300" cy="47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Bringing something solid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ᏥᏲᎦ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ᎯᏲᎦ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ᎠᏲᎦ</a:t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5"/>
          <p:cNvSpPr txBox="1"/>
          <p:nvPr/>
        </p:nvSpPr>
        <p:spPr>
          <a:xfrm>
            <a:off x="4572000" y="1017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7" name="Google Shape;157;p25"/>
          <p:cNvSpPr txBox="1"/>
          <p:nvPr>
            <p:ph idx="1" type="body"/>
          </p:nvPr>
        </p:nvSpPr>
        <p:spPr>
          <a:xfrm>
            <a:off x="1613350" y="1280325"/>
            <a:ext cx="2553000" cy="14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ᎢᏂᏲᎦ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ᎣᏍᏗᏲᎦ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5"/>
          <p:cNvSpPr txBox="1"/>
          <p:nvPr>
            <p:ph idx="1" type="body"/>
          </p:nvPr>
        </p:nvSpPr>
        <p:spPr>
          <a:xfrm>
            <a:off x="4048500" y="1206325"/>
            <a:ext cx="1901700" cy="170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ᎢᏗᏲᎦ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ᎣᏥᏲᎦ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5"/>
          <p:cNvSpPr txBox="1"/>
          <p:nvPr>
            <p:ph idx="1" type="body"/>
          </p:nvPr>
        </p:nvSpPr>
        <p:spPr>
          <a:xfrm>
            <a:off x="5778175" y="1280325"/>
            <a:ext cx="2007300" cy="13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ᏍᏗᏲᎦ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ᎢᏥᏲᎦ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5"/>
          <p:cNvSpPr txBox="1"/>
          <p:nvPr>
            <p:ph idx="1" type="body"/>
          </p:nvPr>
        </p:nvSpPr>
        <p:spPr>
          <a:xfrm>
            <a:off x="7742025" y="1280325"/>
            <a:ext cx="1401900" cy="163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ᎠᏂᏲᎦ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6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ᏔᎷᏍᎪᎯᏁ ᏣᎳᎩ ᎠᏕᎶᏆᏍᏗ</a:t>
            </a:r>
            <a:endParaRPr/>
          </a:p>
        </p:txBody>
      </p:sp>
      <p:sp>
        <p:nvSpPr>
          <p:cNvPr id="166" name="Google Shape;166;p26"/>
          <p:cNvSpPr txBox="1"/>
          <p:nvPr>
            <p:ph idx="1" type="body"/>
          </p:nvPr>
        </p:nvSpPr>
        <p:spPr>
          <a:xfrm>
            <a:off x="127675" y="636325"/>
            <a:ext cx="7797300" cy="47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Bringing something alive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ᏥᏃᎩ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ᎯᏃᎩ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ᎧᏃᎩ</a:t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26"/>
          <p:cNvSpPr txBox="1"/>
          <p:nvPr/>
        </p:nvSpPr>
        <p:spPr>
          <a:xfrm>
            <a:off x="4572000" y="1017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8" name="Google Shape;168;p26"/>
          <p:cNvSpPr txBox="1"/>
          <p:nvPr>
            <p:ph idx="1" type="body"/>
          </p:nvPr>
        </p:nvSpPr>
        <p:spPr>
          <a:xfrm>
            <a:off x="1613350" y="1280325"/>
            <a:ext cx="2553000" cy="14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ᎢᏂᏃᎩ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ᎣᏍᏗᏃᎩ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26"/>
          <p:cNvSpPr txBox="1"/>
          <p:nvPr>
            <p:ph idx="1" type="body"/>
          </p:nvPr>
        </p:nvSpPr>
        <p:spPr>
          <a:xfrm>
            <a:off x="4048500" y="1206325"/>
            <a:ext cx="1901700" cy="170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ᎢᏗᏃᎩ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ᎣᏥᏃᎩ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6"/>
          <p:cNvSpPr txBox="1"/>
          <p:nvPr>
            <p:ph idx="1" type="body"/>
          </p:nvPr>
        </p:nvSpPr>
        <p:spPr>
          <a:xfrm>
            <a:off x="5778175" y="1280325"/>
            <a:ext cx="2007300" cy="13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ᏍᏗᏃᎩ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ᎢᏥᏃᎩ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26"/>
          <p:cNvSpPr txBox="1"/>
          <p:nvPr>
            <p:ph idx="1" type="body"/>
          </p:nvPr>
        </p:nvSpPr>
        <p:spPr>
          <a:xfrm>
            <a:off x="7742025" y="1280325"/>
            <a:ext cx="1401900" cy="163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ᎠᏂᏃᎩ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7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ᏔᎷᏍᎪᎯᏁ ᏣᎳᎩ ᎠᏕᎶᏆᏍᏗ</a:t>
            </a:r>
            <a:endParaRPr/>
          </a:p>
        </p:txBody>
      </p:sp>
      <p:sp>
        <p:nvSpPr>
          <p:cNvPr id="177" name="Google Shape;177;p27"/>
          <p:cNvSpPr txBox="1"/>
          <p:nvPr>
            <p:ph idx="1" type="body"/>
          </p:nvPr>
        </p:nvSpPr>
        <p:spPr>
          <a:xfrm>
            <a:off x="127675" y="636325"/>
            <a:ext cx="7797300" cy="47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Bringing something liquid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ᏥᏁᏤ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ᎯᏁᏤ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E599"/>
                </a:solidFill>
                <a:latin typeface="Arial"/>
                <a:ea typeface="Arial"/>
                <a:cs typeface="Arial"/>
                <a:sym typeface="Arial"/>
              </a:rPr>
              <a:t>ᎦᏁᏤ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7"/>
          <p:cNvSpPr txBox="1"/>
          <p:nvPr/>
        </p:nvSpPr>
        <p:spPr>
          <a:xfrm>
            <a:off x="4572000" y="1017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9" name="Google Shape;179;p27"/>
          <p:cNvSpPr txBox="1"/>
          <p:nvPr>
            <p:ph idx="1" type="body"/>
          </p:nvPr>
        </p:nvSpPr>
        <p:spPr>
          <a:xfrm>
            <a:off x="1613350" y="1280325"/>
            <a:ext cx="2553000" cy="14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ᎢᏂᏁᏤ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ᎣᏍᏗᏁᏤ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27"/>
          <p:cNvSpPr txBox="1"/>
          <p:nvPr>
            <p:ph idx="1" type="body"/>
          </p:nvPr>
        </p:nvSpPr>
        <p:spPr>
          <a:xfrm>
            <a:off x="4048500" y="1206325"/>
            <a:ext cx="1901700" cy="170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ᎢᏗᏁᏤ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ᎣᏥᏁᏤ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7"/>
          <p:cNvSpPr txBox="1"/>
          <p:nvPr>
            <p:ph idx="1" type="body"/>
          </p:nvPr>
        </p:nvSpPr>
        <p:spPr>
          <a:xfrm>
            <a:off x="5778175" y="1280325"/>
            <a:ext cx="2007300" cy="13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ᏍᏗᏁᏤ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ᎢᏥᏁᏤ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7"/>
          <p:cNvSpPr txBox="1"/>
          <p:nvPr>
            <p:ph idx="1" type="body"/>
          </p:nvPr>
        </p:nvSpPr>
        <p:spPr>
          <a:xfrm>
            <a:off x="7742025" y="1280325"/>
            <a:ext cx="1401900" cy="163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ᎠᏂᏁᏤ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8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ᏔᎷᏍᎪᎯᏁ ᏣᎳᎩ ᎠᏕᎶᏆᏍᏗ</a:t>
            </a:r>
            <a:endParaRPr/>
          </a:p>
        </p:txBody>
      </p:sp>
      <p:sp>
        <p:nvSpPr>
          <p:cNvPr id="188" name="Google Shape;188;p28"/>
          <p:cNvSpPr txBox="1"/>
          <p:nvPr>
            <p:ph idx="1" type="body"/>
          </p:nvPr>
        </p:nvSpPr>
        <p:spPr>
          <a:xfrm>
            <a:off x="127675" y="636325"/>
            <a:ext cx="7797300" cy="47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Bringing something long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ᏥᏃᎩ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ᎯᏃᎩ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E599"/>
                </a:solidFill>
                <a:latin typeface="Arial"/>
                <a:ea typeface="Arial"/>
                <a:cs typeface="Arial"/>
                <a:sym typeface="Arial"/>
              </a:rPr>
              <a:t>ᎦᏃᎩ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28"/>
          <p:cNvSpPr txBox="1"/>
          <p:nvPr/>
        </p:nvSpPr>
        <p:spPr>
          <a:xfrm>
            <a:off x="4572000" y="1017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0" name="Google Shape;190;p28"/>
          <p:cNvSpPr txBox="1"/>
          <p:nvPr>
            <p:ph idx="1" type="body"/>
          </p:nvPr>
        </p:nvSpPr>
        <p:spPr>
          <a:xfrm>
            <a:off x="1613350" y="1280325"/>
            <a:ext cx="2553000" cy="14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ᎢᏂᏃᎩ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ᎣᏍᏗᏃᎩ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28"/>
          <p:cNvSpPr txBox="1"/>
          <p:nvPr>
            <p:ph idx="1" type="body"/>
          </p:nvPr>
        </p:nvSpPr>
        <p:spPr>
          <a:xfrm>
            <a:off x="4048500" y="1206325"/>
            <a:ext cx="1901700" cy="170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ᎢᏗᏃᎩ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ᎣᏥᏃᎩ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28"/>
          <p:cNvSpPr txBox="1"/>
          <p:nvPr>
            <p:ph idx="1" type="body"/>
          </p:nvPr>
        </p:nvSpPr>
        <p:spPr>
          <a:xfrm>
            <a:off x="5778175" y="1280325"/>
            <a:ext cx="2007300" cy="13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ᏍᏗᏃᎩ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ᎢᏥᏃᎩ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28"/>
          <p:cNvSpPr txBox="1"/>
          <p:nvPr>
            <p:ph idx="1" type="body"/>
          </p:nvPr>
        </p:nvSpPr>
        <p:spPr>
          <a:xfrm>
            <a:off x="7742025" y="1280325"/>
            <a:ext cx="1401900" cy="163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ᎠᏂᏃᎩ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9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ᏔᎷᏍᎪᎯᏁ ᏣᎳᎩ ᎠᏕᎶᏆᏍᏗ</a:t>
            </a:r>
            <a:endParaRPr/>
          </a:p>
        </p:txBody>
      </p:sp>
      <p:sp>
        <p:nvSpPr>
          <p:cNvPr id="199" name="Google Shape;199;p29"/>
          <p:cNvSpPr txBox="1"/>
          <p:nvPr>
            <p:ph idx="1" type="body"/>
          </p:nvPr>
        </p:nvSpPr>
        <p:spPr>
          <a:xfrm>
            <a:off x="127675" y="636325"/>
            <a:ext cx="7797300" cy="47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Bringing something flexible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ᏥᏃᎩ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ᎯᏃᎩ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E599"/>
                </a:solidFill>
                <a:latin typeface="Arial"/>
                <a:ea typeface="Arial"/>
                <a:cs typeface="Arial"/>
                <a:sym typeface="Arial"/>
              </a:rPr>
              <a:t>ᎦᏃᎩ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29"/>
          <p:cNvSpPr txBox="1"/>
          <p:nvPr/>
        </p:nvSpPr>
        <p:spPr>
          <a:xfrm>
            <a:off x="4572000" y="1017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1" name="Google Shape;201;p29"/>
          <p:cNvSpPr txBox="1"/>
          <p:nvPr>
            <p:ph idx="1" type="body"/>
          </p:nvPr>
        </p:nvSpPr>
        <p:spPr>
          <a:xfrm>
            <a:off x="1613350" y="1280325"/>
            <a:ext cx="2553000" cy="14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ᎢᏂᏃᎩ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ᎣᏍᏗᏃᎩ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29"/>
          <p:cNvSpPr txBox="1"/>
          <p:nvPr>
            <p:ph idx="1" type="body"/>
          </p:nvPr>
        </p:nvSpPr>
        <p:spPr>
          <a:xfrm>
            <a:off x="4048500" y="1206325"/>
            <a:ext cx="1901700" cy="170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ᎢᏗᏃᎩ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ᎣᏥᏃᎩ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9"/>
          <p:cNvSpPr txBox="1"/>
          <p:nvPr>
            <p:ph idx="1" type="body"/>
          </p:nvPr>
        </p:nvSpPr>
        <p:spPr>
          <a:xfrm>
            <a:off x="5778175" y="1280325"/>
            <a:ext cx="2007300" cy="13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ᏍᏗᏃᎩ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ᎢᏥᏃᎩ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29"/>
          <p:cNvSpPr txBox="1"/>
          <p:nvPr>
            <p:ph idx="1" type="body"/>
          </p:nvPr>
        </p:nvSpPr>
        <p:spPr>
          <a:xfrm>
            <a:off x="7742025" y="1280325"/>
            <a:ext cx="1401900" cy="163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ᎠᏂᏃᎩ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ᏔᎵᏁ </a:t>
            </a:r>
            <a:r>
              <a:rPr lang="en"/>
              <a:t>ᏣᎳᎩ ᎠᏕᎶᏆᏍᏗ</a:t>
            </a:r>
            <a:endParaRPr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87900" y="1489824"/>
            <a:ext cx="83682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ᎢᏓᎴᎾ- </a:t>
            </a:r>
            <a:r>
              <a:rPr lang="en" sz="3600">
                <a:solidFill>
                  <a:srgbClr val="F1C232"/>
                </a:solidFill>
              </a:rPr>
              <a:t>Let’s begin</a:t>
            </a:r>
            <a:endParaRPr sz="3600">
              <a:solidFill>
                <a:srgbClr val="F1C232"/>
              </a:solidFill>
            </a:endParaRPr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87900" y="2175924"/>
            <a:ext cx="83682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ᏣᎳᎩ ᎢᏗᏬᏂ- </a:t>
            </a:r>
            <a:r>
              <a:rPr lang="en" sz="3600">
                <a:solidFill>
                  <a:srgbClr val="F1C232"/>
                </a:solidFill>
              </a:rPr>
              <a:t>Let’s talk Cherokee</a:t>
            </a:r>
            <a:endParaRPr sz="3600">
              <a:solidFill>
                <a:srgbClr val="F1C23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ᏔᎵᏁ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923050" y="1348125"/>
            <a:ext cx="5058900" cy="20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solid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ᏍᎬᏏ- give it to me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ᎤᎭ- he/she has it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4572000" y="1017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100" y="781875"/>
            <a:ext cx="3618248" cy="301579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 txBox="1"/>
          <p:nvPr/>
        </p:nvSpPr>
        <p:spPr>
          <a:xfrm>
            <a:off x="437925" y="4078725"/>
            <a:ext cx="3374700" cy="6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00FF00"/>
                </a:solidFill>
                <a:latin typeface="Roboto"/>
                <a:ea typeface="Roboto"/>
                <a:cs typeface="Roboto"/>
                <a:sym typeface="Roboto"/>
              </a:rPr>
              <a:t>ᎤᎾᏪᏓ</a:t>
            </a:r>
            <a:endParaRPr sz="2700">
              <a:solidFill>
                <a:srgbClr val="00FF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ᏔᎵᏁ ᏣᎳᎩ ᎠᏕᎶᏆᏍᏗ</a:t>
            </a:r>
            <a:endParaRPr/>
          </a:p>
        </p:txBody>
      </p:sp>
      <p:sp>
        <p:nvSpPr>
          <p:cNvPr id="80" name="Google Shape;80;p16"/>
          <p:cNvSpPr txBox="1"/>
          <p:nvPr>
            <p:ph idx="1" type="body"/>
          </p:nvPr>
        </p:nvSpPr>
        <p:spPr>
          <a:xfrm>
            <a:off x="3923050" y="1348125"/>
            <a:ext cx="5058900" cy="20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alive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ᏍᎩᏯᎧᏏ- give it to me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ᎤᏪᎧ- he/she has it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6"/>
          <p:cNvSpPr txBox="1"/>
          <p:nvPr/>
        </p:nvSpPr>
        <p:spPr>
          <a:xfrm>
            <a:off x="4572000" y="1017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" name="Google Shape;82;p16"/>
          <p:cNvSpPr txBox="1"/>
          <p:nvPr/>
        </p:nvSpPr>
        <p:spPr>
          <a:xfrm>
            <a:off x="437925" y="4078725"/>
            <a:ext cx="3374700" cy="6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00FF00"/>
                </a:solidFill>
                <a:latin typeface="Roboto"/>
                <a:ea typeface="Roboto"/>
                <a:cs typeface="Roboto"/>
                <a:sym typeface="Roboto"/>
              </a:rPr>
              <a:t>ᏌᏌ</a:t>
            </a:r>
            <a:endParaRPr sz="2700">
              <a:solidFill>
                <a:srgbClr val="00FF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2400" y="884925"/>
            <a:ext cx="2281052" cy="30414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ᏔᎵᏁ ᏣᎳᎩ ᎠᏕᎶᏆᏍᏗ</a:t>
            </a:r>
            <a:endParaRPr/>
          </a:p>
        </p:txBody>
      </p:sp>
      <p:sp>
        <p:nvSpPr>
          <p:cNvPr id="89" name="Google Shape;89;p17"/>
          <p:cNvSpPr txBox="1"/>
          <p:nvPr>
            <p:ph idx="1" type="body"/>
          </p:nvPr>
        </p:nvSpPr>
        <p:spPr>
          <a:xfrm>
            <a:off x="3923050" y="1348125"/>
            <a:ext cx="5058900" cy="20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liquid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ᏍᏁᎲᏏ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- give it to me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ᎦᏁᏁ- he/she has it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7"/>
          <p:cNvSpPr txBox="1"/>
          <p:nvPr/>
        </p:nvSpPr>
        <p:spPr>
          <a:xfrm>
            <a:off x="4572000" y="1017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" name="Google Shape;91;p17"/>
          <p:cNvSpPr txBox="1"/>
          <p:nvPr/>
        </p:nvSpPr>
        <p:spPr>
          <a:xfrm>
            <a:off x="437925" y="4078725"/>
            <a:ext cx="3374700" cy="6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00FF00"/>
                </a:solidFill>
                <a:latin typeface="Roboto"/>
                <a:ea typeface="Roboto"/>
                <a:cs typeface="Roboto"/>
                <a:sym typeface="Roboto"/>
              </a:rPr>
              <a:t>ᎠᏗᏔᏍᏗ/ ᎤᏬᎩᏟ</a:t>
            </a:r>
            <a:endParaRPr sz="2700">
              <a:solidFill>
                <a:srgbClr val="00FF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9650" y="884925"/>
            <a:ext cx="2027107" cy="30414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ᏔᎵᏁ ᏣᎳᎩ ᎠᏕᎶᏆᏍᏗ</a:t>
            </a:r>
            <a:endParaRPr/>
          </a:p>
        </p:txBody>
      </p:sp>
      <p:sp>
        <p:nvSpPr>
          <p:cNvPr id="98" name="Google Shape;98;p18"/>
          <p:cNvSpPr txBox="1"/>
          <p:nvPr>
            <p:ph idx="1" type="body"/>
          </p:nvPr>
        </p:nvSpPr>
        <p:spPr>
          <a:xfrm>
            <a:off x="3923050" y="1348125"/>
            <a:ext cx="5058900" cy="20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flexible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ᏍᎩᏅᏏ- give it to me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ᎤᎾ- he/she has it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8"/>
          <p:cNvSpPr txBox="1"/>
          <p:nvPr/>
        </p:nvSpPr>
        <p:spPr>
          <a:xfrm>
            <a:off x="4572000" y="1017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0" name="Google Shape;100;p18"/>
          <p:cNvSpPr txBox="1"/>
          <p:nvPr/>
        </p:nvSpPr>
        <p:spPr>
          <a:xfrm>
            <a:off x="437925" y="4078725"/>
            <a:ext cx="3374700" cy="6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00FF00"/>
                </a:solidFill>
                <a:latin typeface="Roboto"/>
                <a:ea typeface="Roboto"/>
                <a:cs typeface="Roboto"/>
                <a:sym typeface="Roboto"/>
              </a:rPr>
              <a:t>ᏥᏔᎦ ᎤᎵᏬᏨ</a:t>
            </a:r>
            <a:endParaRPr sz="2700">
              <a:solidFill>
                <a:srgbClr val="00FF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1" name="Google Shape;10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84925"/>
            <a:ext cx="3618253" cy="24115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ᏔᎵᏁ ᏣᎳᎩ ᎠᏕᎶᏆᏍᏗ</a:t>
            </a:r>
            <a:endParaRPr/>
          </a:p>
        </p:txBody>
      </p:sp>
      <p:sp>
        <p:nvSpPr>
          <p:cNvPr id="107" name="Google Shape;107;p19"/>
          <p:cNvSpPr txBox="1"/>
          <p:nvPr>
            <p:ph idx="1" type="body"/>
          </p:nvPr>
        </p:nvSpPr>
        <p:spPr>
          <a:xfrm>
            <a:off x="3923050" y="1348125"/>
            <a:ext cx="5058900" cy="20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long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ᏍᎩᏗᏏ- give it to me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ᎤᏮᏯ- he/she has it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9"/>
          <p:cNvSpPr txBox="1"/>
          <p:nvPr/>
        </p:nvSpPr>
        <p:spPr>
          <a:xfrm>
            <a:off x="4572000" y="1017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9" name="Google Shape;109;p19"/>
          <p:cNvSpPr txBox="1"/>
          <p:nvPr/>
        </p:nvSpPr>
        <p:spPr>
          <a:xfrm>
            <a:off x="437925" y="4078725"/>
            <a:ext cx="3374700" cy="6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00FF00"/>
                </a:solidFill>
                <a:latin typeface="Roboto"/>
                <a:ea typeface="Roboto"/>
                <a:cs typeface="Roboto"/>
                <a:sym typeface="Roboto"/>
              </a:rPr>
              <a:t>ᏑᏗ</a:t>
            </a:r>
            <a:endParaRPr sz="2700">
              <a:solidFill>
                <a:srgbClr val="00FF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0" name="Google Shape;11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4025" y="884925"/>
            <a:ext cx="2028592" cy="30414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ᏔᎵᏁ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16" name="Google Shape;116;p20"/>
          <p:cNvSpPr txBox="1"/>
          <p:nvPr>
            <p:ph idx="1" type="body"/>
          </p:nvPr>
        </p:nvSpPr>
        <p:spPr>
          <a:xfrm>
            <a:off x="127675" y="636325"/>
            <a:ext cx="4024200" cy="47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I gave my love a cherry that had no stone.</a:t>
            </a:r>
            <a:endParaRPr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I gave my love a chicken that had no bone. </a:t>
            </a:r>
            <a:endParaRPr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I gave my love a baby with no crying.</a:t>
            </a:r>
            <a:endParaRPr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And told my love a story that has no end.  </a:t>
            </a:r>
            <a:endParaRPr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0"/>
          <p:cNvSpPr txBox="1"/>
          <p:nvPr/>
        </p:nvSpPr>
        <p:spPr>
          <a:xfrm>
            <a:off x="4572000" y="101750"/>
            <a:ext cx="4357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Riddle Song (14th c)</a:t>
            </a:r>
            <a:endParaRPr b="1" sz="28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8" name="Google Shape;118;p20"/>
          <p:cNvSpPr txBox="1"/>
          <p:nvPr>
            <p:ph idx="1" type="body"/>
          </p:nvPr>
        </p:nvSpPr>
        <p:spPr>
          <a:xfrm>
            <a:off x="4107400" y="814075"/>
            <a:ext cx="4751400" cy="35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ᎣᎩᏂᎵᏈᏗ ᎩᏔᏯ ᏥᏁᎸ ᎤᎧᏔ ᏄᎾᏑᏴ.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ᎣᎩᏂᎵᏈᏗ ᏥᏔᎦ ᏥᏯᎧᏁᎸ ᎪᎳ ᏄᎾᏑᏴ.</a:t>
            </a:r>
            <a:endParaRPr sz="21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ᎣᎩᏂᎵᏈᏗ ᎤᏍᏗ ᎾᏠᏱᏍᎬᎾ ᏥᏯᎧᏁᎸ.</a:t>
            </a:r>
            <a:endParaRPr sz="21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ᎣᎩᏂᎵᏈᏗ ᏥᏃᏎᎸ ᎾᏍᏆᏗᏍᎬᎾ ᎧᏃᎮᏓ.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ᏔᎵᏁ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24" name="Google Shape;124;p21"/>
          <p:cNvSpPr txBox="1"/>
          <p:nvPr>
            <p:ph idx="1" type="body"/>
          </p:nvPr>
        </p:nvSpPr>
        <p:spPr>
          <a:xfrm>
            <a:off x="127675" y="636325"/>
            <a:ext cx="4024200" cy="47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How can there be a cherry that has no stone?</a:t>
            </a:r>
            <a:endParaRPr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How can there be a chicken that has no bone? </a:t>
            </a:r>
            <a:endParaRPr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How can there be a baby with no crying?</a:t>
            </a:r>
            <a:endParaRPr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How can you tell a story that has no end? </a:t>
            </a:r>
            <a:endParaRPr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21"/>
          <p:cNvSpPr txBox="1"/>
          <p:nvPr/>
        </p:nvSpPr>
        <p:spPr>
          <a:xfrm>
            <a:off x="4572000" y="101750"/>
            <a:ext cx="4357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Riddle Song (14th c)</a:t>
            </a:r>
            <a:endParaRPr b="1" sz="28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6" name="Google Shape;126;p21"/>
          <p:cNvSpPr txBox="1"/>
          <p:nvPr>
            <p:ph idx="1" type="body"/>
          </p:nvPr>
        </p:nvSpPr>
        <p:spPr>
          <a:xfrm>
            <a:off x="4107400" y="814075"/>
            <a:ext cx="4751400" cy="35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ᎯᎳ ᎡᎵ ᎩᏔᏯ ᎤᎧᏔ ᏄᏑᏴ ᏱᎩ?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ᎯᎳ ᎡᎵ ᏥᏔᎦ ᎪᎳ ᏄᏑᏴ ᏱᎩ?</a:t>
            </a:r>
            <a:endParaRPr sz="21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ᎯᎳ ᎡᎵ ᎤᏍᏗ ᎾᏠᏱᏍᎬᎾ ᏱᎩ?</a:t>
            </a:r>
            <a:endParaRPr sz="21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ᎯᎳ ᎡᎵ ᎧᏃᎮᏓ ᎾᏍᏆᏗᏍᎬᎾ ᏱᎩ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RSU Theme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